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3" ContentType="audio/mpeg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44"/>
  </p:notesMasterIdLst>
  <p:sldIdLst>
    <p:sldId id="256" r:id="rId2"/>
    <p:sldId id="355" r:id="rId3"/>
    <p:sldId id="391" r:id="rId4"/>
    <p:sldId id="380" r:id="rId5"/>
    <p:sldId id="316" r:id="rId6"/>
    <p:sldId id="381" r:id="rId7"/>
    <p:sldId id="393" r:id="rId8"/>
    <p:sldId id="382" r:id="rId9"/>
    <p:sldId id="383" r:id="rId10"/>
    <p:sldId id="384" r:id="rId11"/>
    <p:sldId id="386" r:id="rId12"/>
    <p:sldId id="394" r:id="rId13"/>
    <p:sldId id="397" r:id="rId14"/>
    <p:sldId id="398" r:id="rId15"/>
    <p:sldId id="385" r:id="rId16"/>
    <p:sldId id="296" r:id="rId17"/>
    <p:sldId id="297" r:id="rId18"/>
    <p:sldId id="306" r:id="rId19"/>
    <p:sldId id="295" r:id="rId20"/>
    <p:sldId id="363" r:id="rId21"/>
    <p:sldId id="341" r:id="rId22"/>
    <p:sldId id="298" r:id="rId23"/>
    <p:sldId id="379" r:id="rId24"/>
    <p:sldId id="392" r:id="rId25"/>
    <p:sldId id="283" r:id="rId26"/>
    <p:sldId id="375" r:id="rId27"/>
    <p:sldId id="395" r:id="rId28"/>
    <p:sldId id="305" r:id="rId29"/>
    <p:sldId id="387" r:id="rId30"/>
    <p:sldId id="291" r:id="rId31"/>
    <p:sldId id="396" r:id="rId32"/>
    <p:sldId id="374" r:id="rId33"/>
    <p:sldId id="284" r:id="rId34"/>
    <p:sldId id="371" r:id="rId35"/>
    <p:sldId id="288" r:id="rId36"/>
    <p:sldId id="317" r:id="rId37"/>
    <p:sldId id="373" r:id="rId38"/>
    <p:sldId id="362" r:id="rId39"/>
    <p:sldId id="294" r:id="rId40"/>
    <p:sldId id="323" r:id="rId41"/>
    <p:sldId id="328" r:id="rId42"/>
    <p:sldId id="28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EDD6D1"/>
    <a:srgbClr val="DEE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85"/>
    <p:restoredTop sz="79379"/>
  </p:normalViewPr>
  <p:slideViewPr>
    <p:cSldViewPr snapToGrid="0" snapToObjects="1">
      <p:cViewPr varScale="1">
        <p:scale>
          <a:sx n="70" d="100"/>
          <a:sy n="70" d="100"/>
        </p:scale>
        <p:origin x="18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7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D3E41-4379-4C8E-9EF0-42445D188CA5}" type="doc">
      <dgm:prSet loTypeId="urn:microsoft.com/office/officeart/2005/8/layout/vList5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FE07CB-B138-4155-A31C-A53C4CE8F368}">
      <dgm:prSet/>
      <dgm:spPr>
        <a:gradFill rotWithShape="0">
          <a:gsLst>
            <a:gs pos="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Asteroseismology</a:t>
          </a:r>
        </a:p>
      </dgm:t>
    </dgm:pt>
    <dgm:pt modelId="{6B0924DE-CCEF-48F7-A44C-551D92C963B8}" type="parTrans" cxnId="{056548CC-3FC1-403D-B32F-E6055D9EEAEB}">
      <dgm:prSet/>
      <dgm:spPr/>
      <dgm:t>
        <a:bodyPr/>
        <a:lstStyle/>
        <a:p>
          <a:endParaRPr lang="en-US"/>
        </a:p>
      </dgm:t>
    </dgm:pt>
    <dgm:pt modelId="{55761603-EEBE-4DED-810F-E2F095D59B76}" type="sibTrans" cxnId="{056548CC-3FC1-403D-B32F-E6055D9EEAEB}">
      <dgm:prSet/>
      <dgm:spPr/>
      <dgm:t>
        <a:bodyPr/>
        <a:lstStyle/>
        <a:p>
          <a:endParaRPr lang="en-US"/>
        </a:p>
      </dgm:t>
    </dgm:pt>
    <dgm:pt modelId="{12D960A1-E050-934D-9DFD-526FA411C4DB}">
      <dgm:prSet/>
      <dgm:spPr>
        <a:gradFill rotWithShape="0">
          <a:gsLst>
            <a:gs pos="0">
              <a:srgbClr val="92D050"/>
            </a:gs>
            <a:gs pos="100000">
              <a:srgbClr val="92D050"/>
            </a:gs>
          </a:gsLst>
        </a:gradFill>
      </dgm:spPr>
      <dgm:t>
        <a:bodyPr/>
        <a:lstStyle/>
        <a:p>
          <a:r>
            <a:rPr lang="en-US" dirty="0"/>
            <a:t>K2 GAP and BAM</a:t>
          </a:r>
        </a:p>
      </dgm:t>
    </dgm:pt>
    <dgm:pt modelId="{9C203449-E259-B14A-8363-C5885ED7579C}" type="parTrans" cxnId="{15F16CA7-2163-B54B-9339-69DFEC520478}">
      <dgm:prSet/>
      <dgm:spPr/>
      <dgm:t>
        <a:bodyPr/>
        <a:lstStyle/>
        <a:p>
          <a:endParaRPr lang="en-US"/>
        </a:p>
      </dgm:t>
    </dgm:pt>
    <dgm:pt modelId="{8F4ACCF7-B5FD-634D-8DE0-B015D1ED940D}" type="sibTrans" cxnId="{15F16CA7-2163-B54B-9339-69DFEC520478}">
      <dgm:prSet/>
      <dgm:spPr/>
      <dgm:t>
        <a:bodyPr/>
        <a:lstStyle/>
        <a:p>
          <a:endParaRPr lang="en-US"/>
        </a:p>
      </dgm:t>
    </dgm:pt>
    <dgm:pt modelId="{3DE6DDDA-9E45-0443-8E6C-9D6FDBE68D3B}">
      <dgm:prSet custT="1"/>
      <dgm:spPr/>
      <dgm:t>
        <a:bodyPr/>
        <a:lstStyle/>
        <a:p>
          <a:r>
            <a:rPr lang="en-US" sz="1400" baseline="0" dirty="0"/>
            <a:t>BAM has high completeness</a:t>
          </a:r>
        </a:p>
      </dgm:t>
    </dgm:pt>
    <dgm:pt modelId="{537579FC-C946-3449-8819-276080FF1E53}" type="parTrans" cxnId="{01FF768F-49AA-D44F-AFFB-6C26DDA787C0}">
      <dgm:prSet/>
      <dgm:spPr/>
      <dgm:t>
        <a:bodyPr/>
        <a:lstStyle/>
        <a:p>
          <a:endParaRPr lang="en-US"/>
        </a:p>
      </dgm:t>
    </dgm:pt>
    <dgm:pt modelId="{AFEF7AE0-8B58-5446-BCC7-1C31F80D9A4D}" type="sibTrans" cxnId="{01FF768F-49AA-D44F-AFFB-6C26DDA787C0}">
      <dgm:prSet/>
      <dgm:spPr/>
      <dgm:t>
        <a:bodyPr/>
        <a:lstStyle/>
        <a:p>
          <a:endParaRPr lang="en-US"/>
        </a:p>
      </dgm:t>
    </dgm:pt>
    <dgm:pt modelId="{1509BC5C-F470-054A-BB58-60813C613F63}">
      <dgm:prSet custT="1"/>
      <dgm:spPr/>
      <dgm:t>
        <a:bodyPr/>
        <a:lstStyle/>
        <a:p>
          <a:r>
            <a:rPr lang="en-US" sz="1400" baseline="0" dirty="0"/>
            <a:t>Indicated revisions to stellar population model metallicities</a:t>
          </a:r>
        </a:p>
      </dgm:t>
    </dgm:pt>
    <dgm:pt modelId="{A43C148E-A2D6-3549-B37C-F7E5C1490653}" type="parTrans" cxnId="{E37BBE69-8DB1-CB48-90DA-6E83DB499F37}">
      <dgm:prSet/>
      <dgm:spPr/>
      <dgm:t>
        <a:bodyPr/>
        <a:lstStyle/>
        <a:p>
          <a:endParaRPr lang="en-US"/>
        </a:p>
      </dgm:t>
    </dgm:pt>
    <dgm:pt modelId="{0BF76A2D-E8CC-964C-AED4-61CC4B367CB5}" type="sibTrans" cxnId="{E37BBE69-8DB1-CB48-90DA-6E83DB499F37}">
      <dgm:prSet/>
      <dgm:spPr/>
      <dgm:t>
        <a:bodyPr/>
        <a:lstStyle/>
        <a:p>
          <a:endParaRPr lang="en-US"/>
        </a:p>
      </dgm:t>
    </dgm:pt>
    <dgm:pt modelId="{20DCC492-15D9-0F42-BC71-C87844C68AA7}">
      <dgm:prSet custT="1"/>
      <dgm:spPr/>
      <dgm:t>
        <a:bodyPr/>
        <a:lstStyle/>
        <a:p>
          <a:r>
            <a:rPr lang="en-US" sz="1400" dirty="0"/>
            <a:t>~15,000 giants in K2 GAP DR1, DR2, </a:t>
          </a:r>
          <a:r>
            <a:rPr lang="en-US" sz="1400" baseline="0" dirty="0"/>
            <a:t>DR3</a:t>
          </a:r>
        </a:p>
      </dgm:t>
    </dgm:pt>
    <dgm:pt modelId="{7207CC4B-B212-3C48-8B15-88A371D255DA}" type="parTrans" cxnId="{1E6471E4-4211-2B40-A221-1ABB5CE57DA9}">
      <dgm:prSet/>
      <dgm:spPr/>
      <dgm:t>
        <a:bodyPr/>
        <a:lstStyle/>
        <a:p>
          <a:endParaRPr lang="en-US"/>
        </a:p>
      </dgm:t>
    </dgm:pt>
    <dgm:pt modelId="{D4FD326F-2783-BE48-AEE5-18331D015A65}" type="sibTrans" cxnId="{1E6471E4-4211-2B40-A221-1ABB5CE57DA9}">
      <dgm:prSet/>
      <dgm:spPr/>
      <dgm:t>
        <a:bodyPr/>
        <a:lstStyle/>
        <a:p>
          <a:endParaRPr lang="en-US"/>
        </a:p>
      </dgm:t>
    </dgm:pt>
    <dgm:pt modelId="{542DD5ED-7365-DE4B-8B5D-6B3B7D49BB4D}">
      <dgm:prSet/>
      <dgm:spPr>
        <a:gradFill rotWithShape="0">
          <a:gsLst>
            <a:gs pos="0">
              <a:schemeClr val="accent5"/>
            </a:gs>
            <a:gs pos="100000">
              <a:schemeClr val="accent5"/>
            </a:gs>
          </a:gsLst>
        </a:gradFill>
      </dgm:spPr>
      <dgm:t>
        <a:bodyPr/>
        <a:lstStyle/>
        <a:p>
          <a:r>
            <a:rPr lang="en-US" dirty="0"/>
            <a:t>TESS</a:t>
          </a:r>
        </a:p>
      </dgm:t>
    </dgm:pt>
    <dgm:pt modelId="{23EE9789-D438-E742-AE2C-57D76DC9DFA4}" type="parTrans" cxnId="{7E6BA344-496C-6442-A4FD-FEF74CC5A6F0}">
      <dgm:prSet/>
      <dgm:spPr/>
      <dgm:t>
        <a:bodyPr/>
        <a:lstStyle/>
        <a:p>
          <a:endParaRPr lang="en-US"/>
        </a:p>
      </dgm:t>
    </dgm:pt>
    <dgm:pt modelId="{E60267AB-24ED-9F49-8C8D-BD6B7AF9B3A7}" type="sibTrans" cxnId="{7E6BA344-496C-6442-A4FD-FEF74CC5A6F0}">
      <dgm:prSet/>
      <dgm:spPr/>
      <dgm:t>
        <a:bodyPr/>
        <a:lstStyle/>
        <a:p>
          <a:endParaRPr lang="en-US"/>
        </a:p>
      </dgm:t>
    </dgm:pt>
    <dgm:pt modelId="{32090D92-89D4-7E4C-B269-A335E487BD4B}">
      <dgm:prSet custT="1"/>
      <dgm:spPr>
        <a:solidFill>
          <a:srgbClr val="EDD6D1">
            <a:alpha val="90000"/>
          </a:srgbClr>
        </a:solidFill>
      </dgm:spPr>
      <dgm:t>
        <a:bodyPr/>
        <a:lstStyle/>
        <a:p>
          <a:r>
            <a:rPr lang="en-US" sz="1400" baseline="0" dirty="0"/>
            <a:t>Reveal stellar rotation, evolutionary state, distances (better than Gaia &gt; 3kpc), and ages</a:t>
          </a:r>
        </a:p>
      </dgm:t>
    </dgm:pt>
    <dgm:pt modelId="{F9322574-9D6A-144E-A490-DC97FC83F805}" type="parTrans" cxnId="{E1CFE398-2FD7-5F49-84FD-2A2B05515371}">
      <dgm:prSet/>
      <dgm:spPr/>
      <dgm:t>
        <a:bodyPr/>
        <a:lstStyle/>
        <a:p>
          <a:endParaRPr lang="en-US"/>
        </a:p>
      </dgm:t>
    </dgm:pt>
    <dgm:pt modelId="{71E1DBD2-4524-7445-A0A1-94C7A5928F93}" type="sibTrans" cxnId="{E1CFE398-2FD7-5F49-84FD-2A2B05515371}">
      <dgm:prSet/>
      <dgm:spPr/>
      <dgm:t>
        <a:bodyPr/>
        <a:lstStyle/>
        <a:p>
          <a:endParaRPr lang="en-US"/>
        </a:p>
      </dgm:t>
    </dgm:pt>
    <dgm:pt modelId="{EC91DDCA-2EB0-470A-8638-87B328C2292B}">
      <dgm:prSet/>
      <dgm:spPr>
        <a:gradFill rotWithShape="0">
          <a:gsLst>
            <a:gs pos="0">
              <a:schemeClr val="accent1"/>
            </a:gs>
            <a:gs pos="100000">
              <a:schemeClr val="accent1"/>
            </a:gs>
          </a:gsLst>
        </a:gradFill>
      </dgm:spPr>
      <dgm:t>
        <a:bodyPr/>
        <a:lstStyle/>
        <a:p>
          <a:r>
            <a:rPr lang="en-US" dirty="0"/>
            <a:t>Red</a:t>
          </a:r>
          <a:r>
            <a:rPr lang="en-US" baseline="0" dirty="0"/>
            <a:t> giants</a:t>
          </a:r>
          <a:endParaRPr lang="en-US" dirty="0"/>
        </a:p>
      </dgm:t>
    </dgm:pt>
    <dgm:pt modelId="{DD286BD6-E2C3-4405-9C72-FB2959D9CF1F}" type="sibTrans" cxnId="{7C21A7DF-6213-4F9C-ADD5-BDA8477302E5}">
      <dgm:prSet/>
      <dgm:spPr/>
      <dgm:t>
        <a:bodyPr/>
        <a:lstStyle/>
        <a:p>
          <a:endParaRPr lang="en-US"/>
        </a:p>
      </dgm:t>
    </dgm:pt>
    <dgm:pt modelId="{F98F2AE8-CAF9-42BE-A752-FE1CB20CC35B}" type="parTrans" cxnId="{7C21A7DF-6213-4F9C-ADD5-BDA8477302E5}">
      <dgm:prSet/>
      <dgm:spPr/>
      <dgm:t>
        <a:bodyPr/>
        <a:lstStyle/>
        <a:p>
          <a:endParaRPr lang="en-US"/>
        </a:p>
      </dgm:t>
    </dgm:pt>
    <dgm:pt modelId="{A230B52F-114A-3A47-864C-5A46DD301EC0}">
      <dgm:prSet custT="1"/>
      <dgm:spPr/>
      <dgm:t>
        <a:bodyPr/>
        <a:lstStyle/>
        <a:p>
          <a:r>
            <a:rPr lang="en-US" sz="1400" baseline="0" dirty="0"/>
            <a:t>Evolved stars that can be tagged with radius, mass, metallicity, distance, and age</a:t>
          </a:r>
        </a:p>
      </dgm:t>
    </dgm:pt>
    <dgm:pt modelId="{C9EB3433-C593-CB43-BF8C-77E0FE9B5582}" type="sibTrans" cxnId="{BD3C2743-668E-6644-B4A8-7838EB77EE29}">
      <dgm:prSet/>
      <dgm:spPr/>
      <dgm:t>
        <a:bodyPr/>
        <a:lstStyle/>
        <a:p>
          <a:endParaRPr lang="en-US"/>
        </a:p>
      </dgm:t>
    </dgm:pt>
    <dgm:pt modelId="{075F151E-375A-0B42-BFD1-C6ADAD5B4F01}" type="parTrans" cxnId="{BD3C2743-668E-6644-B4A8-7838EB77EE29}">
      <dgm:prSet/>
      <dgm:spPr/>
      <dgm:t>
        <a:bodyPr/>
        <a:lstStyle/>
        <a:p>
          <a:endParaRPr lang="en-US"/>
        </a:p>
      </dgm:t>
    </dgm:pt>
    <dgm:pt modelId="{9023B650-1AFB-0049-B903-3A72823968D7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baseline="0" dirty="0"/>
            <a:t>~700k red giant masses and radii (and ages) using BAM</a:t>
          </a:r>
        </a:p>
      </dgm:t>
    </dgm:pt>
    <dgm:pt modelId="{96B7DA35-1961-8343-BE88-30A718FC506A}" type="sibTrans" cxnId="{768BFEF6-91CC-634D-BA08-0EB732CB2BBF}">
      <dgm:prSet/>
      <dgm:spPr/>
      <dgm:t>
        <a:bodyPr/>
        <a:lstStyle/>
        <a:p>
          <a:endParaRPr lang="en-US"/>
        </a:p>
      </dgm:t>
    </dgm:pt>
    <dgm:pt modelId="{7980662B-3587-F14D-AA3E-E3935E5C4464}" type="parTrans" cxnId="{768BFEF6-91CC-634D-BA08-0EB732CB2BBF}">
      <dgm:prSet/>
      <dgm:spPr/>
      <dgm:t>
        <a:bodyPr/>
        <a:lstStyle/>
        <a:p>
          <a:endParaRPr lang="en-US"/>
        </a:p>
      </dgm:t>
    </dgm:pt>
    <dgm:pt modelId="{70F046E2-F623-B544-B845-CE83AC443E73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baseline="0" dirty="0"/>
            <a:t>All-sky</a:t>
          </a:r>
        </a:p>
      </dgm:t>
    </dgm:pt>
    <dgm:pt modelId="{E0BE74BD-FFFD-764F-94DB-49B1F537CD58}" type="parTrans" cxnId="{B4C0DFE1-2013-F64A-8FE8-5F4907878B62}">
      <dgm:prSet/>
      <dgm:spPr/>
      <dgm:t>
        <a:bodyPr/>
        <a:lstStyle/>
        <a:p>
          <a:endParaRPr lang="en-US"/>
        </a:p>
      </dgm:t>
    </dgm:pt>
    <dgm:pt modelId="{C9E2FABC-20CB-E946-8A25-9E14686B269C}" type="sibTrans" cxnId="{B4C0DFE1-2013-F64A-8FE8-5F4907878B62}">
      <dgm:prSet/>
      <dgm:spPr/>
      <dgm:t>
        <a:bodyPr/>
        <a:lstStyle/>
        <a:p>
          <a:endParaRPr lang="en-US"/>
        </a:p>
      </dgm:t>
    </dgm:pt>
    <dgm:pt modelId="{E52BE5B3-9BE2-5449-8E89-3CDE0468530C}" type="pres">
      <dgm:prSet presAssocID="{4C0D3E41-4379-4C8E-9EF0-42445D188CA5}" presName="Name0" presStyleCnt="0">
        <dgm:presLayoutVars>
          <dgm:dir/>
          <dgm:animLvl val="lvl"/>
          <dgm:resizeHandles val="exact"/>
        </dgm:presLayoutVars>
      </dgm:prSet>
      <dgm:spPr/>
    </dgm:pt>
    <dgm:pt modelId="{48F999D1-194E-4E4D-924D-7C64571D1F1E}" type="pres">
      <dgm:prSet presAssocID="{EC91DDCA-2EB0-470A-8638-87B328C2292B}" presName="linNode" presStyleCnt="0"/>
      <dgm:spPr/>
    </dgm:pt>
    <dgm:pt modelId="{063D79F7-EE58-8F45-99C7-E927B50C9005}" type="pres">
      <dgm:prSet presAssocID="{EC91DDCA-2EB0-470A-8638-87B328C2292B}" presName="parentText" presStyleLbl="node1" presStyleIdx="0" presStyleCnt="4" custScaleY="2000000" custLinFactNeighborX="-8573">
        <dgm:presLayoutVars>
          <dgm:chMax val="1"/>
          <dgm:bulletEnabled val="1"/>
        </dgm:presLayoutVars>
      </dgm:prSet>
      <dgm:spPr/>
    </dgm:pt>
    <dgm:pt modelId="{F592C618-68CB-5E4B-883A-9E02388C08DC}" type="pres">
      <dgm:prSet presAssocID="{EC91DDCA-2EB0-470A-8638-87B328C2292B}" presName="descendantText" presStyleLbl="alignAccFollowNode1" presStyleIdx="0" presStyleCnt="4" custScaleX="48150" custScaleY="2000000" custLinFactNeighborX="-15242">
        <dgm:presLayoutVars>
          <dgm:bulletEnabled val="1"/>
        </dgm:presLayoutVars>
      </dgm:prSet>
      <dgm:spPr/>
    </dgm:pt>
    <dgm:pt modelId="{CDE23BF0-FA80-1145-B4D1-FA4D5AD9EEA9}" type="pres">
      <dgm:prSet presAssocID="{DD286BD6-E2C3-4405-9C72-FB2959D9CF1F}" presName="sp" presStyleCnt="0"/>
      <dgm:spPr/>
    </dgm:pt>
    <dgm:pt modelId="{1D889751-26EF-1A48-B453-FDD2F532AEBF}" type="pres">
      <dgm:prSet presAssocID="{04FE07CB-B138-4155-A31C-A53C4CE8F368}" presName="linNode" presStyleCnt="0"/>
      <dgm:spPr/>
    </dgm:pt>
    <dgm:pt modelId="{D865903F-50D2-AD4D-8FB0-5DDF948E86A2}" type="pres">
      <dgm:prSet presAssocID="{04FE07CB-B138-4155-A31C-A53C4CE8F368}" presName="parentText" presStyleLbl="node1" presStyleIdx="1" presStyleCnt="4" custScaleY="2000000" custLinFactNeighborX="-8573">
        <dgm:presLayoutVars>
          <dgm:chMax val="1"/>
          <dgm:bulletEnabled val="1"/>
        </dgm:presLayoutVars>
      </dgm:prSet>
      <dgm:spPr/>
    </dgm:pt>
    <dgm:pt modelId="{581903AF-10C9-8047-9870-79ACE7A3DAF3}" type="pres">
      <dgm:prSet presAssocID="{04FE07CB-B138-4155-A31C-A53C4CE8F368}" presName="descendantText" presStyleLbl="alignAccFollowNode1" presStyleIdx="1" presStyleCnt="4" custScaleX="48150" custScaleY="2000000" custLinFactNeighborX="-15242">
        <dgm:presLayoutVars>
          <dgm:bulletEnabled val="1"/>
        </dgm:presLayoutVars>
      </dgm:prSet>
      <dgm:spPr/>
    </dgm:pt>
    <dgm:pt modelId="{BFA67EFB-E546-6E4A-997E-C5E0D0DE0406}" type="pres">
      <dgm:prSet presAssocID="{55761603-EEBE-4DED-810F-E2F095D59B76}" presName="sp" presStyleCnt="0"/>
      <dgm:spPr/>
    </dgm:pt>
    <dgm:pt modelId="{B96235D1-2365-9E4E-BE5F-4D2DA583D6E8}" type="pres">
      <dgm:prSet presAssocID="{12D960A1-E050-934D-9DFD-526FA411C4DB}" presName="linNode" presStyleCnt="0"/>
      <dgm:spPr/>
    </dgm:pt>
    <dgm:pt modelId="{E75D08B9-657B-084F-8E47-A46BBE4A425D}" type="pres">
      <dgm:prSet presAssocID="{12D960A1-E050-934D-9DFD-526FA411C4DB}" presName="parentText" presStyleLbl="node1" presStyleIdx="2" presStyleCnt="4" custScaleY="2000000" custLinFactNeighborX="-8573">
        <dgm:presLayoutVars>
          <dgm:chMax val="1"/>
          <dgm:bulletEnabled val="1"/>
        </dgm:presLayoutVars>
      </dgm:prSet>
      <dgm:spPr/>
    </dgm:pt>
    <dgm:pt modelId="{3D7879AE-829C-6143-BEB2-12ED53252CBB}" type="pres">
      <dgm:prSet presAssocID="{12D960A1-E050-934D-9DFD-526FA411C4DB}" presName="descendantText" presStyleLbl="alignAccFollowNode1" presStyleIdx="2" presStyleCnt="4" custScaleX="48150" custScaleY="2000000" custLinFactNeighborX="-15242">
        <dgm:presLayoutVars>
          <dgm:bulletEnabled val="1"/>
        </dgm:presLayoutVars>
      </dgm:prSet>
      <dgm:spPr/>
    </dgm:pt>
    <dgm:pt modelId="{9206ADDC-2077-754F-BF44-24468A82E97E}" type="pres">
      <dgm:prSet presAssocID="{8F4ACCF7-B5FD-634D-8DE0-B015D1ED940D}" presName="sp" presStyleCnt="0"/>
      <dgm:spPr/>
    </dgm:pt>
    <dgm:pt modelId="{11920E46-3992-D047-87E9-64F309F41E88}" type="pres">
      <dgm:prSet presAssocID="{542DD5ED-7365-DE4B-8B5D-6B3B7D49BB4D}" presName="linNode" presStyleCnt="0"/>
      <dgm:spPr/>
    </dgm:pt>
    <dgm:pt modelId="{939AC2E2-9D81-8D42-831E-11BFC497C1A4}" type="pres">
      <dgm:prSet presAssocID="{542DD5ED-7365-DE4B-8B5D-6B3B7D49BB4D}" presName="parentText" presStyleLbl="node1" presStyleIdx="3" presStyleCnt="4" custScaleY="2000000" custLinFactNeighborX="-8573">
        <dgm:presLayoutVars>
          <dgm:chMax val="1"/>
          <dgm:bulletEnabled val="1"/>
        </dgm:presLayoutVars>
      </dgm:prSet>
      <dgm:spPr/>
    </dgm:pt>
    <dgm:pt modelId="{14DF8B39-C817-2D44-9B44-7EFDCE938B36}" type="pres">
      <dgm:prSet presAssocID="{542DD5ED-7365-DE4B-8B5D-6B3B7D49BB4D}" presName="descendantText" presStyleLbl="alignAccFollowNode1" presStyleIdx="3" presStyleCnt="4" custScaleX="48150" custScaleY="2000000" custLinFactNeighborX="-15242">
        <dgm:presLayoutVars>
          <dgm:bulletEnabled val="1"/>
        </dgm:presLayoutVars>
      </dgm:prSet>
      <dgm:spPr/>
    </dgm:pt>
  </dgm:ptLst>
  <dgm:cxnLst>
    <dgm:cxn modelId="{28E5D719-780C-BB43-A1CD-3F1DDD08959E}" type="presOf" srcId="{04FE07CB-B138-4155-A31C-A53C4CE8F368}" destId="{D865903F-50D2-AD4D-8FB0-5DDF948E86A2}" srcOrd="0" destOrd="0" presId="urn:microsoft.com/office/officeart/2005/8/layout/vList5"/>
    <dgm:cxn modelId="{9C40BC1D-5472-C74B-A207-6EC81ED68A22}" type="presOf" srcId="{A230B52F-114A-3A47-864C-5A46DD301EC0}" destId="{F592C618-68CB-5E4B-883A-9E02388C08DC}" srcOrd="0" destOrd="0" presId="urn:microsoft.com/office/officeart/2005/8/layout/vList5"/>
    <dgm:cxn modelId="{ACC1C81F-A92B-7C4A-8356-B0229419CDA7}" type="presOf" srcId="{EC91DDCA-2EB0-470A-8638-87B328C2292B}" destId="{063D79F7-EE58-8F45-99C7-E927B50C9005}" srcOrd="0" destOrd="0" presId="urn:microsoft.com/office/officeart/2005/8/layout/vList5"/>
    <dgm:cxn modelId="{724C0C35-9612-B549-B175-366C193610BD}" type="presOf" srcId="{1509BC5C-F470-054A-BB58-60813C613F63}" destId="{3D7879AE-829C-6143-BEB2-12ED53252CBB}" srcOrd="0" destOrd="1" presId="urn:microsoft.com/office/officeart/2005/8/layout/vList5"/>
    <dgm:cxn modelId="{FC19C03B-F10D-7C48-9F56-C1D022BB3CE6}" type="presOf" srcId="{70F046E2-F623-B544-B845-CE83AC443E73}" destId="{14DF8B39-C817-2D44-9B44-7EFDCE938B36}" srcOrd="0" destOrd="1" presId="urn:microsoft.com/office/officeart/2005/8/layout/vList5"/>
    <dgm:cxn modelId="{BD3C2743-668E-6644-B4A8-7838EB77EE29}" srcId="{EC91DDCA-2EB0-470A-8638-87B328C2292B}" destId="{A230B52F-114A-3A47-864C-5A46DD301EC0}" srcOrd="0" destOrd="0" parTransId="{075F151E-375A-0B42-BFD1-C6ADAD5B4F01}" sibTransId="{C9EB3433-C593-CB43-BF8C-77E0FE9B5582}"/>
    <dgm:cxn modelId="{7E6BA344-496C-6442-A4FD-FEF74CC5A6F0}" srcId="{4C0D3E41-4379-4C8E-9EF0-42445D188CA5}" destId="{542DD5ED-7365-DE4B-8B5D-6B3B7D49BB4D}" srcOrd="3" destOrd="0" parTransId="{23EE9789-D438-E742-AE2C-57D76DC9DFA4}" sibTransId="{E60267AB-24ED-9F49-8C8D-BD6B7AF9B3A7}"/>
    <dgm:cxn modelId="{E23B9C4B-CDE2-4B43-985E-F60C001FFA9D}" type="presOf" srcId="{9023B650-1AFB-0049-B903-3A72823968D7}" destId="{14DF8B39-C817-2D44-9B44-7EFDCE938B36}" srcOrd="0" destOrd="0" presId="urn:microsoft.com/office/officeart/2005/8/layout/vList5"/>
    <dgm:cxn modelId="{E37BBE69-8DB1-CB48-90DA-6E83DB499F37}" srcId="{12D960A1-E050-934D-9DFD-526FA411C4DB}" destId="{1509BC5C-F470-054A-BB58-60813C613F63}" srcOrd="1" destOrd="0" parTransId="{A43C148E-A2D6-3549-B37C-F7E5C1490653}" sibTransId="{0BF76A2D-E8CC-964C-AED4-61CC4B367CB5}"/>
    <dgm:cxn modelId="{9C830C76-3687-3945-BEFB-557032E4BC80}" type="presOf" srcId="{20DCC492-15D9-0F42-BC71-C87844C68AA7}" destId="{3D7879AE-829C-6143-BEB2-12ED53252CBB}" srcOrd="0" destOrd="2" presId="urn:microsoft.com/office/officeart/2005/8/layout/vList5"/>
    <dgm:cxn modelId="{4422A58A-1840-DB40-B106-DE5744DF87C6}" type="presOf" srcId="{4C0D3E41-4379-4C8E-9EF0-42445D188CA5}" destId="{E52BE5B3-9BE2-5449-8E89-3CDE0468530C}" srcOrd="0" destOrd="0" presId="urn:microsoft.com/office/officeart/2005/8/layout/vList5"/>
    <dgm:cxn modelId="{01FF768F-49AA-D44F-AFFB-6C26DDA787C0}" srcId="{12D960A1-E050-934D-9DFD-526FA411C4DB}" destId="{3DE6DDDA-9E45-0443-8E6C-9D6FDBE68D3B}" srcOrd="0" destOrd="0" parTransId="{537579FC-C946-3449-8819-276080FF1E53}" sibTransId="{AFEF7AE0-8B58-5446-BCC7-1C31F80D9A4D}"/>
    <dgm:cxn modelId="{E1CFE398-2FD7-5F49-84FD-2A2B05515371}" srcId="{04FE07CB-B138-4155-A31C-A53C4CE8F368}" destId="{32090D92-89D4-7E4C-B269-A335E487BD4B}" srcOrd="0" destOrd="0" parTransId="{F9322574-9D6A-144E-A490-DC97FC83F805}" sibTransId="{71E1DBD2-4524-7445-A0A1-94C7A5928F93}"/>
    <dgm:cxn modelId="{15F16CA7-2163-B54B-9339-69DFEC520478}" srcId="{4C0D3E41-4379-4C8E-9EF0-42445D188CA5}" destId="{12D960A1-E050-934D-9DFD-526FA411C4DB}" srcOrd="2" destOrd="0" parTransId="{9C203449-E259-B14A-8363-C5885ED7579C}" sibTransId="{8F4ACCF7-B5FD-634D-8DE0-B015D1ED940D}"/>
    <dgm:cxn modelId="{601349BF-F548-5B47-B8E9-A9B80774228E}" type="presOf" srcId="{542DD5ED-7365-DE4B-8B5D-6B3B7D49BB4D}" destId="{939AC2E2-9D81-8D42-831E-11BFC497C1A4}" srcOrd="0" destOrd="0" presId="urn:microsoft.com/office/officeart/2005/8/layout/vList5"/>
    <dgm:cxn modelId="{9F3E48C6-2D6D-B740-822A-A79B8A7FBF54}" type="presOf" srcId="{12D960A1-E050-934D-9DFD-526FA411C4DB}" destId="{E75D08B9-657B-084F-8E47-A46BBE4A425D}" srcOrd="0" destOrd="0" presId="urn:microsoft.com/office/officeart/2005/8/layout/vList5"/>
    <dgm:cxn modelId="{056548CC-3FC1-403D-B32F-E6055D9EEAEB}" srcId="{4C0D3E41-4379-4C8E-9EF0-42445D188CA5}" destId="{04FE07CB-B138-4155-A31C-A53C4CE8F368}" srcOrd="1" destOrd="0" parTransId="{6B0924DE-CCEF-48F7-A44C-551D92C963B8}" sibTransId="{55761603-EEBE-4DED-810F-E2F095D59B76}"/>
    <dgm:cxn modelId="{7C21A7DF-6213-4F9C-ADD5-BDA8477302E5}" srcId="{4C0D3E41-4379-4C8E-9EF0-42445D188CA5}" destId="{EC91DDCA-2EB0-470A-8638-87B328C2292B}" srcOrd="0" destOrd="0" parTransId="{F98F2AE8-CAF9-42BE-A752-FE1CB20CC35B}" sibTransId="{DD286BD6-E2C3-4405-9C72-FB2959D9CF1F}"/>
    <dgm:cxn modelId="{B4C0DFE1-2013-F64A-8FE8-5F4907878B62}" srcId="{542DD5ED-7365-DE4B-8B5D-6B3B7D49BB4D}" destId="{70F046E2-F623-B544-B845-CE83AC443E73}" srcOrd="1" destOrd="0" parTransId="{E0BE74BD-FFFD-764F-94DB-49B1F537CD58}" sibTransId="{C9E2FABC-20CB-E946-8A25-9E14686B269C}"/>
    <dgm:cxn modelId="{1E6471E4-4211-2B40-A221-1ABB5CE57DA9}" srcId="{12D960A1-E050-934D-9DFD-526FA411C4DB}" destId="{20DCC492-15D9-0F42-BC71-C87844C68AA7}" srcOrd="2" destOrd="0" parTransId="{7207CC4B-B212-3C48-8B15-88A371D255DA}" sibTransId="{D4FD326F-2783-BE48-AEE5-18331D015A65}"/>
    <dgm:cxn modelId="{6B116BE8-6E2E-EB41-BED7-1BDAF9091390}" type="presOf" srcId="{32090D92-89D4-7E4C-B269-A335E487BD4B}" destId="{581903AF-10C9-8047-9870-79ACE7A3DAF3}" srcOrd="0" destOrd="0" presId="urn:microsoft.com/office/officeart/2005/8/layout/vList5"/>
    <dgm:cxn modelId="{E067A8F2-9CBB-0346-ABC2-8688E24FAF9F}" type="presOf" srcId="{3DE6DDDA-9E45-0443-8E6C-9D6FDBE68D3B}" destId="{3D7879AE-829C-6143-BEB2-12ED53252CBB}" srcOrd="0" destOrd="0" presId="urn:microsoft.com/office/officeart/2005/8/layout/vList5"/>
    <dgm:cxn modelId="{768BFEF6-91CC-634D-BA08-0EB732CB2BBF}" srcId="{542DD5ED-7365-DE4B-8B5D-6B3B7D49BB4D}" destId="{9023B650-1AFB-0049-B903-3A72823968D7}" srcOrd="0" destOrd="0" parTransId="{7980662B-3587-F14D-AA3E-E3935E5C4464}" sibTransId="{96B7DA35-1961-8343-BE88-30A718FC506A}"/>
    <dgm:cxn modelId="{D16CC9EF-F17B-3240-9A91-B312411FE4FD}" type="presParOf" srcId="{E52BE5B3-9BE2-5449-8E89-3CDE0468530C}" destId="{48F999D1-194E-4E4D-924D-7C64571D1F1E}" srcOrd="0" destOrd="0" presId="urn:microsoft.com/office/officeart/2005/8/layout/vList5"/>
    <dgm:cxn modelId="{D91CFB44-66D2-FB40-B402-C9532670F310}" type="presParOf" srcId="{48F999D1-194E-4E4D-924D-7C64571D1F1E}" destId="{063D79F7-EE58-8F45-99C7-E927B50C9005}" srcOrd="0" destOrd="0" presId="urn:microsoft.com/office/officeart/2005/8/layout/vList5"/>
    <dgm:cxn modelId="{7F67F936-5A10-364D-B2E8-9A4C2F3138B4}" type="presParOf" srcId="{48F999D1-194E-4E4D-924D-7C64571D1F1E}" destId="{F592C618-68CB-5E4B-883A-9E02388C08DC}" srcOrd="1" destOrd="0" presId="urn:microsoft.com/office/officeart/2005/8/layout/vList5"/>
    <dgm:cxn modelId="{6D496A65-A83B-C84A-A2CE-DA9F91B41810}" type="presParOf" srcId="{E52BE5B3-9BE2-5449-8E89-3CDE0468530C}" destId="{CDE23BF0-FA80-1145-B4D1-FA4D5AD9EEA9}" srcOrd="1" destOrd="0" presId="urn:microsoft.com/office/officeart/2005/8/layout/vList5"/>
    <dgm:cxn modelId="{9017345C-F5F0-EB48-82DE-F0D1A3D5561E}" type="presParOf" srcId="{E52BE5B3-9BE2-5449-8E89-3CDE0468530C}" destId="{1D889751-26EF-1A48-B453-FDD2F532AEBF}" srcOrd="2" destOrd="0" presId="urn:microsoft.com/office/officeart/2005/8/layout/vList5"/>
    <dgm:cxn modelId="{D583E5BE-8F8B-F347-B9E9-6142F4F9D0AF}" type="presParOf" srcId="{1D889751-26EF-1A48-B453-FDD2F532AEBF}" destId="{D865903F-50D2-AD4D-8FB0-5DDF948E86A2}" srcOrd="0" destOrd="0" presId="urn:microsoft.com/office/officeart/2005/8/layout/vList5"/>
    <dgm:cxn modelId="{5D57705B-72DD-9240-BC7D-6F7A26DAAF2C}" type="presParOf" srcId="{1D889751-26EF-1A48-B453-FDD2F532AEBF}" destId="{581903AF-10C9-8047-9870-79ACE7A3DAF3}" srcOrd="1" destOrd="0" presId="urn:microsoft.com/office/officeart/2005/8/layout/vList5"/>
    <dgm:cxn modelId="{97A55DC0-8750-CB40-8B94-5AF688BBE94F}" type="presParOf" srcId="{E52BE5B3-9BE2-5449-8E89-3CDE0468530C}" destId="{BFA67EFB-E546-6E4A-997E-C5E0D0DE0406}" srcOrd="3" destOrd="0" presId="urn:microsoft.com/office/officeart/2005/8/layout/vList5"/>
    <dgm:cxn modelId="{63CF1B65-AC30-B04E-988E-76510B69A8AA}" type="presParOf" srcId="{E52BE5B3-9BE2-5449-8E89-3CDE0468530C}" destId="{B96235D1-2365-9E4E-BE5F-4D2DA583D6E8}" srcOrd="4" destOrd="0" presId="urn:microsoft.com/office/officeart/2005/8/layout/vList5"/>
    <dgm:cxn modelId="{EBE231C6-9515-CF44-B601-E540CAD84358}" type="presParOf" srcId="{B96235D1-2365-9E4E-BE5F-4D2DA583D6E8}" destId="{E75D08B9-657B-084F-8E47-A46BBE4A425D}" srcOrd="0" destOrd="0" presId="urn:microsoft.com/office/officeart/2005/8/layout/vList5"/>
    <dgm:cxn modelId="{3E1F959D-7B45-9745-9C7F-B9E82975A2BB}" type="presParOf" srcId="{B96235D1-2365-9E4E-BE5F-4D2DA583D6E8}" destId="{3D7879AE-829C-6143-BEB2-12ED53252CBB}" srcOrd="1" destOrd="0" presId="urn:microsoft.com/office/officeart/2005/8/layout/vList5"/>
    <dgm:cxn modelId="{1CAD556A-F208-AF44-89A0-1AB8CA6E23D0}" type="presParOf" srcId="{E52BE5B3-9BE2-5449-8E89-3CDE0468530C}" destId="{9206ADDC-2077-754F-BF44-24468A82E97E}" srcOrd="5" destOrd="0" presId="urn:microsoft.com/office/officeart/2005/8/layout/vList5"/>
    <dgm:cxn modelId="{E4D9886C-A2A4-C14D-A6AB-EC3BCE676F07}" type="presParOf" srcId="{E52BE5B3-9BE2-5449-8E89-3CDE0468530C}" destId="{11920E46-3992-D047-87E9-64F309F41E88}" srcOrd="6" destOrd="0" presId="urn:microsoft.com/office/officeart/2005/8/layout/vList5"/>
    <dgm:cxn modelId="{0E975E2F-6F45-2942-9A2A-9E2BC4209197}" type="presParOf" srcId="{11920E46-3992-D047-87E9-64F309F41E88}" destId="{939AC2E2-9D81-8D42-831E-11BFC497C1A4}" srcOrd="0" destOrd="0" presId="urn:microsoft.com/office/officeart/2005/8/layout/vList5"/>
    <dgm:cxn modelId="{6A027CE6-124E-CF4D-A1F0-BE2559050B45}" type="presParOf" srcId="{11920E46-3992-D047-87E9-64F309F41E88}" destId="{14DF8B39-C817-2D44-9B44-7EFDCE938B36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2C618-68CB-5E4B-883A-9E02388C08DC}">
      <dsp:nvSpPr>
        <dsp:cNvPr id="0" name=""/>
        <dsp:cNvSpPr/>
      </dsp:nvSpPr>
      <dsp:spPr>
        <a:xfrm rot="5400000">
          <a:off x="5350415" y="-873359"/>
          <a:ext cx="881114" cy="285171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baseline="0" dirty="0"/>
            <a:t>Evolved stars that can be tagged with radius, mass, metallicity, distance, and age</a:t>
          </a:r>
        </a:p>
      </dsp:txBody>
      <dsp:txXfrm rot="-5400000">
        <a:off x="4365116" y="154952"/>
        <a:ext cx="2808701" cy="795090"/>
      </dsp:txXfrm>
    </dsp:sp>
    <dsp:sp modelId="{063D79F7-EE58-8F45-99C7-E927B50C9005}">
      <dsp:nvSpPr>
        <dsp:cNvPr id="0" name=""/>
        <dsp:cNvSpPr/>
      </dsp:nvSpPr>
      <dsp:spPr>
        <a:xfrm>
          <a:off x="1033711" y="1801"/>
          <a:ext cx="3331441" cy="1101392"/>
        </a:xfrm>
        <a:prstGeom prst="roundRect">
          <a:avLst/>
        </a:prstGeom>
        <a:gradFill rotWithShape="0">
          <a:gsLst>
            <a:gs pos="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</a:t>
          </a:r>
          <a:r>
            <a:rPr lang="en-US" sz="3000" kern="1200" baseline="0" dirty="0"/>
            <a:t> giants</a:t>
          </a:r>
          <a:endParaRPr lang="en-US" sz="3000" kern="1200" dirty="0"/>
        </a:p>
      </dsp:txBody>
      <dsp:txXfrm>
        <a:off x="1087477" y="55567"/>
        <a:ext cx="3223909" cy="993860"/>
      </dsp:txXfrm>
    </dsp:sp>
    <dsp:sp modelId="{581903AF-10C9-8047-9870-79ACE7A3DAF3}">
      <dsp:nvSpPr>
        <dsp:cNvPr id="0" name=""/>
        <dsp:cNvSpPr/>
      </dsp:nvSpPr>
      <dsp:spPr>
        <a:xfrm rot="5400000">
          <a:off x="5354569" y="229393"/>
          <a:ext cx="881114" cy="2854501"/>
        </a:xfrm>
        <a:prstGeom prst="round2SameRect">
          <a:avLst/>
        </a:prstGeom>
        <a:solidFill>
          <a:srgbClr val="EDD6D1">
            <a:alpha val="90000"/>
          </a:srgbClr>
        </a:solidFill>
        <a:ln w="6350" cap="flat" cmpd="sng" algn="ctr">
          <a:solidFill>
            <a:schemeClr val="accent2">
              <a:tint val="40000"/>
              <a:alpha val="90000"/>
              <a:hueOff val="-3648662"/>
              <a:satOff val="10440"/>
              <a:lumOff val="-6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baseline="0" dirty="0"/>
            <a:t>Reveal stellar rotation, evolutionary state, distances (better than Gaia &gt; 3kpc), and ages</a:t>
          </a:r>
        </a:p>
      </dsp:txBody>
      <dsp:txXfrm rot="-5400000">
        <a:off x="4367876" y="1259098"/>
        <a:ext cx="2811489" cy="795090"/>
      </dsp:txXfrm>
    </dsp:sp>
    <dsp:sp modelId="{D865903F-50D2-AD4D-8FB0-5DDF948E86A2}">
      <dsp:nvSpPr>
        <dsp:cNvPr id="0" name=""/>
        <dsp:cNvSpPr/>
      </dsp:nvSpPr>
      <dsp:spPr>
        <a:xfrm>
          <a:off x="1033215" y="1105947"/>
          <a:ext cx="3334698" cy="1101392"/>
        </a:xfrm>
        <a:prstGeom prst="roundRect">
          <a:avLst/>
        </a:prstGeom>
        <a:gradFill rotWithShape="0">
          <a:gsLst>
            <a:gs pos="0">
              <a:schemeClr val="accent1"/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Asteroseismology</a:t>
          </a:r>
        </a:p>
      </dsp:txBody>
      <dsp:txXfrm>
        <a:off x="1086981" y="1159713"/>
        <a:ext cx="3227166" cy="993860"/>
      </dsp:txXfrm>
    </dsp:sp>
    <dsp:sp modelId="{3D7879AE-829C-6143-BEB2-12ED53252CBB}">
      <dsp:nvSpPr>
        <dsp:cNvPr id="0" name=""/>
        <dsp:cNvSpPr/>
      </dsp:nvSpPr>
      <dsp:spPr>
        <a:xfrm rot="5400000">
          <a:off x="5354569" y="1333539"/>
          <a:ext cx="881114" cy="2854501"/>
        </a:xfrm>
        <a:prstGeom prst="round2SameRect">
          <a:avLst/>
        </a:prstGeom>
        <a:solidFill>
          <a:schemeClr val="accent2">
            <a:tint val="40000"/>
            <a:alpha val="90000"/>
            <a:hueOff val="-7297324"/>
            <a:satOff val="20881"/>
            <a:lumOff val="-138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7297324"/>
              <a:satOff val="20881"/>
              <a:lumOff val="-13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baseline="0" dirty="0"/>
            <a:t>BAM has high completeness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baseline="0" dirty="0"/>
            <a:t>Indicated revisions to stellar population model metallicities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~15,000 giants in K2 GAP DR1, DR2, </a:t>
          </a:r>
          <a:r>
            <a:rPr lang="en-US" sz="1400" kern="1200" baseline="0" dirty="0"/>
            <a:t>DR3</a:t>
          </a:r>
        </a:p>
      </dsp:txBody>
      <dsp:txXfrm rot="-5400000">
        <a:off x="4367876" y="2363244"/>
        <a:ext cx="2811489" cy="795090"/>
      </dsp:txXfrm>
    </dsp:sp>
    <dsp:sp modelId="{E75D08B9-657B-084F-8E47-A46BBE4A425D}">
      <dsp:nvSpPr>
        <dsp:cNvPr id="0" name=""/>
        <dsp:cNvSpPr/>
      </dsp:nvSpPr>
      <dsp:spPr>
        <a:xfrm>
          <a:off x="1033215" y="2210094"/>
          <a:ext cx="3334698" cy="1101392"/>
        </a:xfrm>
        <a:prstGeom prst="roundRect">
          <a:avLst/>
        </a:prstGeom>
        <a:gradFill rotWithShape="0">
          <a:gsLst>
            <a:gs pos="0">
              <a:srgbClr val="92D050"/>
            </a:gs>
            <a:gs pos="100000">
              <a:srgbClr val="92D05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K2 GAP and BAM</a:t>
          </a:r>
        </a:p>
      </dsp:txBody>
      <dsp:txXfrm>
        <a:off x="1086981" y="2263860"/>
        <a:ext cx="3227166" cy="993860"/>
      </dsp:txXfrm>
    </dsp:sp>
    <dsp:sp modelId="{14DF8B39-C817-2D44-9B44-7EFDCE938B36}">
      <dsp:nvSpPr>
        <dsp:cNvPr id="0" name=""/>
        <dsp:cNvSpPr/>
      </dsp:nvSpPr>
      <dsp:spPr>
        <a:xfrm rot="5400000">
          <a:off x="5354569" y="2437686"/>
          <a:ext cx="881114" cy="2854501"/>
        </a:xfrm>
        <a:prstGeom prst="round2Same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635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baseline="0" dirty="0"/>
            <a:t>~700k red giant masses and radii (and ages) using BAM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baseline="0" dirty="0"/>
            <a:t>All-sky</a:t>
          </a:r>
        </a:p>
      </dsp:txBody>
      <dsp:txXfrm rot="-5400000">
        <a:off x="4367876" y="3467391"/>
        <a:ext cx="2811489" cy="795090"/>
      </dsp:txXfrm>
    </dsp:sp>
    <dsp:sp modelId="{939AC2E2-9D81-8D42-831E-11BFC497C1A4}">
      <dsp:nvSpPr>
        <dsp:cNvPr id="0" name=""/>
        <dsp:cNvSpPr/>
      </dsp:nvSpPr>
      <dsp:spPr>
        <a:xfrm>
          <a:off x="1033215" y="3314240"/>
          <a:ext cx="3334698" cy="1101392"/>
        </a:xfrm>
        <a:prstGeom prst="roundRect">
          <a:avLst/>
        </a:prstGeom>
        <a:gradFill rotWithShape="0">
          <a:gsLst>
            <a:gs pos="0">
              <a:schemeClr val="accent5"/>
            </a:gs>
            <a:gs pos="100000">
              <a:schemeClr val="accent5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TESS</a:t>
          </a:r>
        </a:p>
      </dsp:txBody>
      <dsp:txXfrm>
        <a:off x="1086981" y="3368006"/>
        <a:ext cx="3227166" cy="993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E46FD-8E6A-7F40-B648-36CF504EAC4B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515DD-0ED1-DF4B-B7DF-F7D15040A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19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14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44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75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16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99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12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78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95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0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33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66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13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C9C6B-A637-4ED5-900A-8849E2204CF9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1944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C9C6B-A637-4ED5-900A-8849E2204CF9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2287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745782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549903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3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7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51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5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906725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26580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855915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820479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lang="en-US" sz="2200" dirty="0"/>
          </a:p>
          <a:p>
            <a:pPr lvl="0">
              <a:defRPr sz="1800"/>
            </a:pPr>
            <a:r>
              <a:rPr lang="en-US" sz="2200" dirty="0"/>
              <a:t>HALO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901330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lang="en-US" sz="2200" dirty="0"/>
          </a:p>
          <a:p>
            <a:pPr lvl="0">
              <a:defRPr sz="1800"/>
            </a:pPr>
            <a:r>
              <a:rPr lang="en-US" sz="2200" dirty="0"/>
              <a:t>HALO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99345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04083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886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3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699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8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C9C6B-A637-4ED5-900A-8849E2204CF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973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4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88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515DD-0ED1-DF4B-B7DF-F7D15040A6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3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15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669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714375" y="142875"/>
            <a:ext cx="10763250" cy="1509117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45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5328542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45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309618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5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0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0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969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3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93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7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6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mp4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emf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37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2.tiff"/><Relationship Id="rId5" Type="http://schemas.openxmlformats.org/officeDocument/2006/relationships/image" Target="../media/image41.gif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54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80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2.png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7493-995E-5540-AE80-E87FA0F74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971675"/>
            <a:ext cx="8991600" cy="2060989"/>
          </a:xfrm>
        </p:spPr>
        <p:txBody>
          <a:bodyPr>
            <a:normAutofit/>
          </a:bodyPr>
          <a:lstStyle/>
          <a:p>
            <a:r>
              <a:rPr lang="en-US" dirty="0"/>
              <a:t>red giant asteroseismology and the galaxy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AD77A-3AF5-7948-8C1E-B60E29642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6434" y="4219276"/>
            <a:ext cx="9839131" cy="2825336"/>
          </a:xfrm>
        </p:spPr>
        <p:txBody>
          <a:bodyPr>
            <a:normAutofit fontScale="62500" lnSpcReduction="20000"/>
          </a:bodyPr>
          <a:lstStyle/>
          <a:p>
            <a:r>
              <a:rPr lang="en-US" sz="5600" dirty="0"/>
              <a:t>Joel C. Zinn</a:t>
            </a:r>
          </a:p>
          <a:p>
            <a:r>
              <a:rPr lang="en-US" sz="4000" dirty="0"/>
              <a:t>Ohio State University</a:t>
            </a:r>
          </a:p>
          <a:p>
            <a:endParaRPr lang="en-US" sz="2600" dirty="0"/>
          </a:p>
          <a:p>
            <a:r>
              <a:rPr lang="en-US" sz="3700" dirty="0">
                <a:solidFill>
                  <a:schemeClr val="tx1"/>
                </a:solidFill>
              </a:rPr>
              <a:t>Marc H. </a:t>
            </a:r>
            <a:r>
              <a:rPr lang="en-US" sz="3700" dirty="0" err="1">
                <a:solidFill>
                  <a:schemeClr val="tx1"/>
                </a:solidFill>
              </a:rPr>
              <a:t>Pinsonneault</a:t>
            </a:r>
            <a:r>
              <a:rPr lang="en-US" sz="3700" dirty="0">
                <a:solidFill>
                  <a:schemeClr val="tx1"/>
                </a:solidFill>
              </a:rPr>
              <a:t> (OSU), Dennis </a:t>
            </a:r>
            <a:r>
              <a:rPr lang="en-US" sz="3700" dirty="0" err="1">
                <a:solidFill>
                  <a:schemeClr val="tx1"/>
                </a:solidFill>
              </a:rPr>
              <a:t>Stello</a:t>
            </a:r>
            <a:r>
              <a:rPr lang="en-US" sz="3700" dirty="0">
                <a:solidFill>
                  <a:schemeClr val="tx1"/>
                </a:solidFill>
              </a:rPr>
              <a:t> (UNSW), Jennifer Johnson (OSU), Daniel Huber (</a:t>
            </a:r>
            <a:r>
              <a:rPr lang="en-US" sz="3700" dirty="0" err="1">
                <a:solidFill>
                  <a:schemeClr val="tx1"/>
                </a:solidFill>
              </a:rPr>
              <a:t>IfA</a:t>
            </a:r>
            <a:r>
              <a:rPr lang="en-US" sz="3700" dirty="0">
                <a:solidFill>
                  <a:schemeClr val="tx1"/>
                </a:solidFill>
              </a:rPr>
              <a:t>), Sanjib Sharma (U. Sydney), </a:t>
            </a:r>
            <a:r>
              <a:rPr lang="en-US" sz="3700" dirty="0" err="1">
                <a:solidFill>
                  <a:schemeClr val="tx1"/>
                </a:solidFill>
              </a:rPr>
              <a:t>Keivan</a:t>
            </a:r>
            <a:r>
              <a:rPr lang="en-US" sz="3700" dirty="0">
                <a:solidFill>
                  <a:schemeClr val="tx1"/>
                </a:solidFill>
              </a:rPr>
              <a:t> </a:t>
            </a:r>
            <a:r>
              <a:rPr lang="en-US" sz="3700" dirty="0" err="1">
                <a:solidFill>
                  <a:schemeClr val="tx1"/>
                </a:solidFill>
              </a:rPr>
              <a:t>Stassun</a:t>
            </a:r>
            <a:r>
              <a:rPr lang="en-US" sz="3700" dirty="0">
                <a:solidFill>
                  <a:schemeClr val="tx1"/>
                </a:solidFill>
              </a:rPr>
              <a:t> (Vanderbilt) </a:t>
            </a:r>
          </a:p>
          <a:p>
            <a:r>
              <a:rPr lang="en-US" sz="3700" dirty="0">
                <a:solidFill>
                  <a:schemeClr val="tx1"/>
                </a:solidFill>
              </a:rPr>
              <a:t>16 April 2019</a:t>
            </a:r>
          </a:p>
        </p:txBody>
      </p:sp>
    </p:spTree>
    <p:extLst>
      <p:ext uri="{BB962C8B-B14F-4D97-AF65-F5344CB8AC3E}">
        <p14:creationId xmlns:p14="http://schemas.microsoft.com/office/powerpoint/2010/main" val="94305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6AE9B-B62E-8E45-9671-FAB641098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67"/>
          <a:stretch/>
        </p:blipFill>
        <p:spPr>
          <a:xfrm>
            <a:off x="5118298" y="897212"/>
            <a:ext cx="3893932" cy="5063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FCD31-A095-4A40-8719-2DE18292C355}"/>
              </a:ext>
            </a:extLst>
          </p:cNvPr>
          <p:cNvSpPr txBox="1"/>
          <p:nvPr/>
        </p:nvSpPr>
        <p:spPr>
          <a:xfrm>
            <a:off x="9601200" y="2028844"/>
            <a:ext cx="18470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92D050"/>
                </a:solidFill>
              </a:rPr>
              <a:t>Asymptotic giant branch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Hydrogen -&gt; Helium in the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/>
            <a:r>
              <a:rPr lang="en-US" sz="2200" dirty="0"/>
              <a:t>~10 </a:t>
            </a:r>
            <a:r>
              <a:rPr lang="en-US" sz="2200" dirty="0" err="1"/>
              <a:t>Myr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7AC47-C744-CF44-8E1E-0B5D6B22A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32" y="1351279"/>
            <a:ext cx="4155440" cy="415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AA6FC-7CF5-8B4B-A355-734CCB79820C}"/>
              </a:ext>
            </a:extLst>
          </p:cNvPr>
          <p:cNvSpPr txBox="1"/>
          <p:nvPr/>
        </p:nvSpPr>
        <p:spPr>
          <a:xfrm>
            <a:off x="11272684" y="6449732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5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A7381-1621-A44B-BCC6-9EB8DC57B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36" y="895604"/>
            <a:ext cx="4102100" cy="535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922A8-D647-924B-B294-37A8384D4FA8}"/>
              </a:ext>
            </a:extLst>
          </p:cNvPr>
          <p:cNvSpPr txBox="1"/>
          <p:nvPr/>
        </p:nvSpPr>
        <p:spPr>
          <a:xfrm>
            <a:off x="9168862" y="2228678"/>
            <a:ext cx="2414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92D050"/>
                </a:solidFill>
              </a:rPr>
              <a:t>Planetary nebula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Reveal white dwarf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	~10,000 </a:t>
            </a:r>
            <a:r>
              <a:rPr lang="en-US" sz="2200" dirty="0" err="1"/>
              <a:t>yr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36B28-112E-0744-9502-DE7F82142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97" b="60771"/>
          <a:stretch/>
        </p:blipFill>
        <p:spPr>
          <a:xfrm>
            <a:off x="625366" y="1414613"/>
            <a:ext cx="4941304" cy="402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4EC78F-96BD-424F-87FB-40CC2A996639}"/>
              </a:ext>
            </a:extLst>
          </p:cNvPr>
          <p:cNvSpPr txBox="1"/>
          <p:nvPr/>
        </p:nvSpPr>
        <p:spPr>
          <a:xfrm>
            <a:off x="11272684" y="6449732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552D2-5F98-F749-BEBF-948C3FDC7245}"/>
              </a:ext>
            </a:extLst>
          </p:cNvPr>
          <p:cNvSpPr txBox="1"/>
          <p:nvPr/>
        </p:nvSpPr>
        <p:spPr>
          <a:xfrm rot="16200000">
            <a:off x="-943283" y="3244334"/>
            <a:ext cx="240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Hubble Space Telescope</a:t>
            </a:r>
          </a:p>
        </p:txBody>
      </p:sp>
    </p:spTree>
    <p:extLst>
      <p:ext uri="{BB962C8B-B14F-4D97-AF65-F5344CB8AC3E}">
        <p14:creationId xmlns:p14="http://schemas.microsoft.com/office/powerpoint/2010/main" val="135111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0EC99-2687-EE4C-82B0-6BF4D35D5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21" y="0"/>
            <a:ext cx="9732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1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astronomy.ohio-state.edu/~jaj/nucleo/periodic_table_small_wb.png">
            <a:extLst>
              <a:ext uri="{FF2B5EF4-FFF2-40B4-BE49-F238E27FC236}">
                <a16:creationId xmlns:a16="http://schemas.microsoft.com/office/drawing/2014/main" id="{E35609A0-22FD-E646-A27C-7D22CEFA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5250"/>
            <a:ext cx="9525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56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AD5CA8-A85C-EE45-B6D8-23B10BB6E1CB}"/>
              </a:ext>
            </a:extLst>
          </p:cNvPr>
          <p:cNvSpPr txBox="1"/>
          <p:nvPr/>
        </p:nvSpPr>
        <p:spPr>
          <a:xfrm>
            <a:off x="8993124" y="1216152"/>
            <a:ext cx="29626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 supernovae:</a:t>
            </a:r>
          </a:p>
          <a:p>
            <a:r>
              <a:rPr lang="en-US" dirty="0"/>
              <a:t>	White dwarf merger</a:t>
            </a:r>
          </a:p>
          <a:p>
            <a:endParaRPr lang="en-US" dirty="0"/>
          </a:p>
          <a:p>
            <a:r>
              <a:rPr lang="en-US" dirty="0"/>
              <a:t>	Eject more </a:t>
            </a:r>
            <a:r>
              <a:rPr lang="en-US" dirty="0">
                <a:solidFill>
                  <a:srgbClr val="92D050"/>
                </a:solidFill>
              </a:rPr>
              <a:t>iron</a:t>
            </a:r>
            <a:r>
              <a:rPr lang="en-US" dirty="0"/>
              <a:t> than 	alpha elements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Occur </a:t>
            </a:r>
            <a:r>
              <a:rPr lang="en-US" dirty="0">
                <a:solidFill>
                  <a:srgbClr val="92D050"/>
                </a:solidFill>
              </a:rPr>
              <a:t>0.5Gyr – 10Gyr 	</a:t>
            </a:r>
            <a:r>
              <a:rPr lang="en-US" dirty="0"/>
              <a:t>after star formation</a:t>
            </a:r>
          </a:p>
          <a:p>
            <a:endParaRPr lang="en-US" dirty="0"/>
          </a:p>
          <a:p>
            <a:r>
              <a:rPr lang="en-US" dirty="0"/>
              <a:t>Type II supernovae:</a:t>
            </a:r>
          </a:p>
          <a:p>
            <a:r>
              <a:rPr lang="en-US" dirty="0"/>
              <a:t>	Massive star collapse</a:t>
            </a:r>
          </a:p>
          <a:p>
            <a:endParaRPr lang="en-US" dirty="0"/>
          </a:p>
          <a:p>
            <a:r>
              <a:rPr lang="en-US" dirty="0"/>
              <a:t>	Eject more </a:t>
            </a:r>
            <a:r>
              <a:rPr lang="en-US" dirty="0">
                <a:solidFill>
                  <a:srgbClr val="92D050"/>
                </a:solidFill>
              </a:rPr>
              <a:t>alpha 	elements </a:t>
            </a:r>
            <a:r>
              <a:rPr lang="en-US" dirty="0"/>
              <a:t>than iron</a:t>
            </a:r>
          </a:p>
          <a:p>
            <a:endParaRPr lang="en-US" dirty="0"/>
          </a:p>
          <a:p>
            <a:r>
              <a:rPr lang="en-US" dirty="0"/>
              <a:t>	Occur </a:t>
            </a:r>
            <a:r>
              <a:rPr lang="en-US" dirty="0">
                <a:solidFill>
                  <a:srgbClr val="92D050"/>
                </a:solidFill>
              </a:rPr>
              <a:t>0 – 0.5 </a:t>
            </a:r>
            <a:r>
              <a:rPr lang="en-US" dirty="0" err="1">
                <a:solidFill>
                  <a:srgbClr val="92D050"/>
                </a:solidFill>
              </a:rPr>
              <a:t>Gyr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after 	star formation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http://www.astronomy.ohio-state.edu/~jaj/nucleo/periodic_table_small_wb.png">
            <a:extLst>
              <a:ext uri="{FF2B5EF4-FFF2-40B4-BE49-F238E27FC236}">
                <a16:creationId xmlns:a16="http://schemas.microsoft.com/office/drawing/2014/main" id="{6FC3ADFB-B432-3547-B90F-F395EADB9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4"/>
          <a:stretch/>
        </p:blipFill>
        <p:spPr bwMode="auto">
          <a:xfrm>
            <a:off x="236220" y="871524"/>
            <a:ext cx="8623713" cy="514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339B5F-3C16-BF49-8F2D-E00503AEDE57}"/>
              </a:ext>
            </a:extLst>
          </p:cNvPr>
          <p:cNvSpPr/>
          <p:nvPr/>
        </p:nvSpPr>
        <p:spPr>
          <a:xfrm>
            <a:off x="3895344" y="2414016"/>
            <a:ext cx="457200" cy="45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973D-7943-D34C-B1AB-3CAD7340FF47}"/>
              </a:ext>
            </a:extLst>
          </p:cNvPr>
          <p:cNvSpPr/>
          <p:nvPr/>
        </p:nvSpPr>
        <p:spPr>
          <a:xfrm>
            <a:off x="1349502" y="2005584"/>
            <a:ext cx="457200" cy="45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1C1B-0687-AA43-8276-55372AFFF9FF}"/>
              </a:ext>
            </a:extLst>
          </p:cNvPr>
          <p:cNvSpPr/>
          <p:nvPr/>
        </p:nvSpPr>
        <p:spPr>
          <a:xfrm>
            <a:off x="8211914" y="1578864"/>
            <a:ext cx="457200" cy="45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AC2C4-CB1F-B24A-9406-B722CDC7B330}"/>
              </a:ext>
            </a:extLst>
          </p:cNvPr>
          <p:cNvSpPr/>
          <p:nvPr/>
        </p:nvSpPr>
        <p:spPr>
          <a:xfrm>
            <a:off x="6498336" y="2005584"/>
            <a:ext cx="457200" cy="45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C9CD0F-FC9F-594E-B3D1-8683CF059628}"/>
              </a:ext>
            </a:extLst>
          </p:cNvPr>
          <p:cNvSpPr/>
          <p:nvPr/>
        </p:nvSpPr>
        <p:spPr>
          <a:xfrm>
            <a:off x="7355125" y="2005584"/>
            <a:ext cx="457200" cy="45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FF379-FAB3-424D-ABEB-F5D7A95ED04F}"/>
              </a:ext>
            </a:extLst>
          </p:cNvPr>
          <p:cNvSpPr/>
          <p:nvPr/>
        </p:nvSpPr>
        <p:spPr>
          <a:xfrm>
            <a:off x="8211914" y="2005584"/>
            <a:ext cx="457200" cy="45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98D65B-9A40-A54A-A63C-F038B0DD55CC}"/>
              </a:ext>
            </a:extLst>
          </p:cNvPr>
          <p:cNvSpPr/>
          <p:nvPr/>
        </p:nvSpPr>
        <p:spPr>
          <a:xfrm>
            <a:off x="1349502" y="2462784"/>
            <a:ext cx="457200" cy="45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smv2.mpeg">
            <a:hlinkClick r:id="" action="ppaction://media"/>
            <a:extLst>
              <a:ext uri="{FF2B5EF4-FFF2-40B4-BE49-F238E27FC236}">
                <a16:creationId xmlns:a16="http://schemas.microsoft.com/office/drawing/2014/main" id="{DBE7F1E1-BD5C-B24A-910B-7A8DD608E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5779" y="489098"/>
            <a:ext cx="8623713" cy="58798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00B45E-E385-E544-9A96-221A3EF084C4}"/>
              </a:ext>
            </a:extLst>
          </p:cNvPr>
          <p:cNvSpPr txBox="1"/>
          <p:nvPr/>
        </p:nvSpPr>
        <p:spPr>
          <a:xfrm>
            <a:off x="10474598" y="6488668"/>
            <a:ext cx="31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Burrows+ 1995</a:t>
            </a:r>
          </a:p>
        </p:txBody>
      </p:sp>
    </p:spTree>
    <p:extLst>
      <p:ext uri="{BB962C8B-B14F-4D97-AF65-F5344CB8AC3E}">
        <p14:creationId xmlns:p14="http://schemas.microsoft.com/office/powerpoint/2010/main" val="15455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4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F6DA8E-9094-7E45-B798-438F921F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38" y="2716425"/>
            <a:ext cx="7181923" cy="4141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3FD3B2-B3C1-1348-876B-79C40EB0328B}"/>
              </a:ext>
            </a:extLst>
          </p:cNvPr>
          <p:cNvSpPr txBox="1"/>
          <p:nvPr/>
        </p:nvSpPr>
        <p:spPr>
          <a:xfrm>
            <a:off x="10474598" y="6488668"/>
            <a:ext cx="31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ESA/Gaia/DPAC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0693B-CA5C-7849-B3AC-D5CCBB8BA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498" y="214525"/>
            <a:ext cx="8420100" cy="250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B1598-64E1-754D-9AC3-3534761622D7}"/>
              </a:ext>
            </a:extLst>
          </p:cNvPr>
          <p:cNvSpPr txBox="1"/>
          <p:nvPr/>
        </p:nvSpPr>
        <p:spPr>
          <a:xfrm>
            <a:off x="2365247" y="2048256"/>
            <a:ext cx="373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Bland-Hawthorn+ 2019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A5FBD-C2D9-964B-9CE2-323040DDD627}"/>
              </a:ext>
            </a:extLst>
          </p:cNvPr>
          <p:cNvSpPr/>
          <p:nvPr/>
        </p:nvSpPr>
        <p:spPr>
          <a:xfrm>
            <a:off x="3438144" y="1828800"/>
            <a:ext cx="1499616" cy="237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FD812-4142-7340-BF0F-7EF82F81A1E0}"/>
              </a:ext>
            </a:extLst>
          </p:cNvPr>
          <p:cNvSpPr/>
          <p:nvPr/>
        </p:nvSpPr>
        <p:spPr>
          <a:xfrm>
            <a:off x="7924800" y="1828800"/>
            <a:ext cx="1499616" cy="588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467E-7F1D-6E4E-92DF-3FF9C1FB1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GAIA REVOLUTION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F5DB8-AA1C-F446-BA73-22AF3DB4D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228" y="2471794"/>
            <a:ext cx="6464689" cy="4201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0A0773-376B-D943-B3A8-D0A6FD55F3F3}"/>
              </a:ext>
            </a:extLst>
          </p:cNvPr>
          <p:cNvSpPr txBox="1"/>
          <p:nvPr/>
        </p:nvSpPr>
        <p:spPr>
          <a:xfrm>
            <a:off x="11044517" y="6488668"/>
            <a:ext cx="186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ESA, 1997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DC5BD-32D7-4245-A30F-861235D697CF}"/>
              </a:ext>
            </a:extLst>
          </p:cNvPr>
          <p:cNvSpPr/>
          <p:nvPr/>
        </p:nvSpPr>
        <p:spPr>
          <a:xfrm>
            <a:off x="8220173" y="5893308"/>
            <a:ext cx="103695" cy="111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40D61-42CC-D847-8BA3-F905F0491C8B}"/>
              </a:ext>
            </a:extLst>
          </p:cNvPr>
          <p:cNvSpPr txBox="1"/>
          <p:nvPr/>
        </p:nvSpPr>
        <p:spPr>
          <a:xfrm>
            <a:off x="8160122" y="5782310"/>
            <a:ext cx="27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787705-7526-8241-9A41-C59712D56492}"/>
              </a:ext>
            </a:extLst>
          </p:cNvPr>
          <p:cNvSpPr/>
          <p:nvPr/>
        </p:nvSpPr>
        <p:spPr>
          <a:xfrm flipH="1" flipV="1">
            <a:off x="7747085" y="5878701"/>
            <a:ext cx="452489" cy="11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4E019-A282-4A47-8DB2-B40EB9130FB6}"/>
              </a:ext>
            </a:extLst>
          </p:cNvPr>
          <p:cNvSpPr txBox="1"/>
          <p:nvPr/>
        </p:nvSpPr>
        <p:spPr>
          <a:xfrm>
            <a:off x="7989567" y="5778401"/>
            <a:ext cx="420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BA2AED-49D3-B240-884F-1A8BB0A77877}"/>
              </a:ext>
            </a:extLst>
          </p:cNvPr>
          <p:cNvSpPr/>
          <p:nvPr/>
        </p:nvSpPr>
        <p:spPr>
          <a:xfrm>
            <a:off x="7729026" y="5691976"/>
            <a:ext cx="915979" cy="29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49668-CDBF-9E47-89D3-A957BFC553D3}"/>
              </a:ext>
            </a:extLst>
          </p:cNvPr>
          <p:cNvSpPr/>
          <p:nvPr/>
        </p:nvSpPr>
        <p:spPr>
          <a:xfrm>
            <a:off x="5889811" y="4477870"/>
            <a:ext cx="1815353" cy="95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DFD01C-7D1E-0C42-9743-5B771DBF2C6F}"/>
              </a:ext>
            </a:extLst>
          </p:cNvPr>
          <p:cNvSpPr/>
          <p:nvPr/>
        </p:nvSpPr>
        <p:spPr>
          <a:xfrm>
            <a:off x="5674659" y="4235824"/>
            <a:ext cx="1465729" cy="551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908CC1-8675-1748-9184-882E8A90BED4}"/>
              </a:ext>
            </a:extLst>
          </p:cNvPr>
          <p:cNvSpPr/>
          <p:nvPr/>
        </p:nvSpPr>
        <p:spPr>
          <a:xfrm>
            <a:off x="4437529" y="5678529"/>
            <a:ext cx="1976718" cy="201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2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12C8-F6BF-E94A-BA12-3B044CD4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“Revolution”</a:t>
            </a:r>
          </a:p>
        </p:txBody>
      </p:sp>
      <p:pic>
        <p:nvPicPr>
          <p:cNvPr id="4" name="Gaia scanning the sky-BnFyzZGWuYs.mp4">
            <a:hlinkClick r:id="" action="ppaction://media"/>
            <a:extLst>
              <a:ext uri="{FF2B5EF4-FFF2-40B4-BE49-F238E27FC236}">
                <a16:creationId xmlns:a16="http://schemas.microsoft.com/office/drawing/2014/main" id="{0868A06F-DD2C-2A45-85D0-C7BB78BF70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0075" y="3049571"/>
            <a:ext cx="5650431" cy="3178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509C1-57B5-F74E-8692-BBC1F2762862}"/>
              </a:ext>
            </a:extLst>
          </p:cNvPr>
          <p:cNvSpPr txBox="1"/>
          <p:nvPr/>
        </p:nvSpPr>
        <p:spPr>
          <a:xfrm>
            <a:off x="8845420" y="6488668"/>
            <a:ext cx="343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ESA/Gaia/DPAC; </a:t>
            </a:r>
            <a:r>
              <a:rPr lang="es-ES" dirty="0"/>
              <a:t>ESA - </a:t>
            </a:r>
            <a:r>
              <a:rPr lang="en-US" dirty="0"/>
              <a:t>C. </a:t>
            </a:r>
            <a:r>
              <a:rPr lang="en-US" dirty="0" err="1"/>
              <a:t>Carreau</a:t>
            </a:r>
            <a:endParaRPr lang="en-US" dirty="0"/>
          </a:p>
        </p:txBody>
      </p:sp>
      <p:pic>
        <p:nvPicPr>
          <p:cNvPr id="6" name="plx.mp4">
            <a:hlinkClick r:id="" action="ppaction://media"/>
            <a:extLst>
              <a:ext uri="{FF2B5EF4-FFF2-40B4-BE49-F238E27FC236}">
                <a16:creationId xmlns:a16="http://schemas.microsoft.com/office/drawing/2014/main" id="{3C127E54-F6CB-4B4B-B2E8-ED6F9668C8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494" y="3049571"/>
            <a:ext cx="5884506" cy="331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8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ci.esa.int/science-e-media/img/dc/GAIA_lund_625.jpg">
            <a:extLst>
              <a:ext uri="{FF2B5EF4-FFF2-40B4-BE49-F238E27FC236}">
                <a16:creationId xmlns:a16="http://schemas.microsoft.com/office/drawing/2014/main" id="{3289CA86-62CD-BC4B-8F38-58D2302E7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1" y="690464"/>
            <a:ext cx="7837858" cy="501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88D31-5886-9F4D-B05F-BA70CC893A43}"/>
              </a:ext>
            </a:extLst>
          </p:cNvPr>
          <p:cNvSpPr txBox="1"/>
          <p:nvPr/>
        </p:nvSpPr>
        <p:spPr>
          <a:xfrm>
            <a:off x="11455432" y="6488668"/>
            <a:ext cx="31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CDC8C-EE8E-6B47-ABBB-79D2152C1674}"/>
              </a:ext>
            </a:extLst>
          </p:cNvPr>
          <p:cNvSpPr txBox="1"/>
          <p:nvPr/>
        </p:nvSpPr>
        <p:spPr>
          <a:xfrm>
            <a:off x="8130201" y="186612"/>
            <a:ext cx="4061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DR1/TGAS </a:t>
            </a:r>
            <a:r>
              <a:rPr lang="en-US" dirty="0"/>
              <a:t>(14 September 2016):</a:t>
            </a:r>
          </a:p>
          <a:p>
            <a:r>
              <a:rPr lang="en-US" dirty="0"/>
              <a:t>Positions and magnitudes (G, GBP, GRP): 1.1 billion</a:t>
            </a:r>
          </a:p>
          <a:p>
            <a:r>
              <a:rPr lang="en-US" dirty="0"/>
              <a:t>Parallaxes and proper motions: </a:t>
            </a:r>
            <a:r>
              <a:rPr lang="en-US" dirty="0">
                <a:solidFill>
                  <a:srgbClr val="92D050"/>
                </a:solidFill>
              </a:rPr>
              <a:t>2.1 million</a:t>
            </a:r>
          </a:p>
          <a:p>
            <a:r>
              <a:rPr lang="en-US" dirty="0"/>
              <a:t>Position and </a:t>
            </a:r>
            <a:r>
              <a:rPr lang="en-US" dirty="0">
                <a:solidFill>
                  <a:srgbClr val="92D050"/>
                </a:solidFill>
              </a:rPr>
              <a:t>parallax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precision</a:t>
            </a:r>
            <a:r>
              <a:rPr lang="en-US" dirty="0"/>
              <a:t>:  </a:t>
            </a:r>
            <a:r>
              <a:rPr lang="en-US" dirty="0">
                <a:solidFill>
                  <a:srgbClr val="92D050"/>
                </a:solidFill>
              </a:rPr>
              <a:t>320uas</a:t>
            </a:r>
          </a:p>
          <a:p>
            <a:r>
              <a:rPr lang="en-US" dirty="0"/>
              <a:t>Proper motion precision: 1.32mas/</a:t>
            </a:r>
            <a:r>
              <a:rPr lang="en-US" dirty="0" err="1"/>
              <a:t>yr</a:t>
            </a:r>
            <a:endParaRPr lang="en-US" dirty="0"/>
          </a:p>
          <a:p>
            <a:r>
              <a:rPr lang="en-US" dirty="0"/>
              <a:t>G-band 50</a:t>
            </a:r>
            <a:r>
              <a:rPr lang="en-US" baseline="30000" dirty="0"/>
              <a:t>th</a:t>
            </a:r>
            <a:r>
              <a:rPr lang="en-US" dirty="0"/>
              <a:t> percentile magnitude: 11.0</a:t>
            </a:r>
          </a:p>
          <a:p>
            <a:endParaRPr lang="en-US" dirty="0"/>
          </a:p>
          <a:p>
            <a:r>
              <a:rPr lang="en-US" b="1" dirty="0"/>
              <a:t>DR2</a:t>
            </a:r>
            <a:r>
              <a:rPr lang="en-US" dirty="0"/>
              <a:t> (25 April 2018):</a:t>
            </a:r>
          </a:p>
          <a:p>
            <a:r>
              <a:rPr lang="en-US" dirty="0"/>
              <a:t>Positions and magnitudes: &gt;1. 4 billion stars</a:t>
            </a:r>
          </a:p>
          <a:p>
            <a:r>
              <a:rPr lang="en-US" dirty="0"/>
              <a:t>Parallaxes and proper motions for 3 &lt; G &lt; 21: </a:t>
            </a:r>
            <a:r>
              <a:rPr lang="en-US" dirty="0">
                <a:solidFill>
                  <a:srgbClr val="92D050"/>
                </a:solidFill>
              </a:rPr>
              <a:t>1.3 billion</a:t>
            </a:r>
            <a:r>
              <a:rPr lang="en-US" dirty="0"/>
              <a:t> stars</a:t>
            </a:r>
          </a:p>
          <a:p>
            <a:r>
              <a:rPr lang="en-US" dirty="0"/>
              <a:t>Radial velocities: 7.2 million stars</a:t>
            </a:r>
          </a:p>
          <a:p>
            <a:r>
              <a:rPr lang="en-US" dirty="0"/>
              <a:t>Position and </a:t>
            </a:r>
            <a:r>
              <a:rPr lang="en-US" dirty="0">
                <a:solidFill>
                  <a:srgbClr val="92D050"/>
                </a:solidFill>
              </a:rPr>
              <a:t>parallax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precision</a:t>
            </a:r>
            <a:r>
              <a:rPr lang="en-US" dirty="0"/>
              <a:t> for G &lt; 15: </a:t>
            </a:r>
            <a:r>
              <a:rPr lang="en-US" dirty="0">
                <a:solidFill>
                  <a:srgbClr val="92D050"/>
                </a:solidFill>
              </a:rPr>
              <a:t>40uas</a:t>
            </a:r>
          </a:p>
          <a:p>
            <a:r>
              <a:rPr lang="en-US" dirty="0"/>
              <a:t>Proper motion precision: 0.06mas/</a:t>
            </a:r>
            <a:r>
              <a:rPr lang="en-US" dirty="0" err="1"/>
              <a:t>yr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/>
              <a:t>Radial velocity precision: 200m/s-2km/s</a:t>
            </a:r>
          </a:p>
          <a:p>
            <a:endParaRPr lang="en-US" dirty="0"/>
          </a:p>
          <a:p>
            <a:r>
              <a:rPr lang="en-US" b="1" dirty="0"/>
              <a:t>DR3</a:t>
            </a:r>
            <a:r>
              <a:rPr lang="en-US" dirty="0"/>
              <a:t> (2020/2021):</a:t>
            </a:r>
          </a:p>
          <a:p>
            <a:r>
              <a:rPr lang="en-US" dirty="0">
                <a:solidFill>
                  <a:srgbClr val="92D050"/>
                </a:solidFill>
              </a:rPr>
              <a:t>Parallax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precision</a:t>
            </a:r>
            <a:r>
              <a:rPr lang="en-US" dirty="0"/>
              <a:t> for G &lt; 15: </a:t>
            </a:r>
            <a:r>
              <a:rPr lang="en-US" dirty="0">
                <a:solidFill>
                  <a:srgbClr val="92D050"/>
                </a:solidFill>
              </a:rPr>
              <a:t>5-20uas</a:t>
            </a:r>
          </a:p>
          <a:p>
            <a:r>
              <a:rPr lang="en-US" dirty="0"/>
              <a:t>Radial velocities: 150 million stars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3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EA47-5AC9-B041-857F-D1B4B127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F5CCD-95E3-A443-BFFC-13240A55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469900"/>
            <a:ext cx="8902700" cy="591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5FDAA-B181-9542-B26C-1A42B43B2D82}"/>
              </a:ext>
            </a:extLst>
          </p:cNvPr>
          <p:cNvSpPr txBox="1"/>
          <p:nvPr/>
        </p:nvSpPr>
        <p:spPr>
          <a:xfrm>
            <a:off x="10721787" y="6488668"/>
            <a:ext cx="186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Girardi</a:t>
            </a:r>
            <a:r>
              <a:rPr lang="es-ES" dirty="0"/>
              <a:t>+ 2005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FE9C1-A104-D949-88F6-24787BF67697}"/>
              </a:ext>
            </a:extLst>
          </p:cNvPr>
          <p:cNvSpPr/>
          <p:nvPr/>
        </p:nvSpPr>
        <p:spPr>
          <a:xfrm>
            <a:off x="2481943" y="1436914"/>
            <a:ext cx="2071396" cy="4161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69F647-2FF5-9541-9B11-70245AD6D3C3}"/>
              </a:ext>
            </a:extLst>
          </p:cNvPr>
          <p:cNvSpPr/>
          <p:nvPr/>
        </p:nvSpPr>
        <p:spPr>
          <a:xfrm>
            <a:off x="7781731" y="802433"/>
            <a:ext cx="2391747" cy="554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C44BCF-5676-7C41-9BAC-3097A4C6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Our galaxy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18237-099A-B94D-8A6E-471EE186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8" y="2292560"/>
            <a:ext cx="8647178" cy="432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09FB7-6F85-AB44-B7B5-CE35694ECD43}"/>
              </a:ext>
            </a:extLst>
          </p:cNvPr>
          <p:cNvSpPr txBox="1"/>
          <p:nvPr/>
        </p:nvSpPr>
        <p:spPr>
          <a:xfrm>
            <a:off x="9097617" y="2524133"/>
            <a:ext cx="28923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>
                <a:solidFill>
                  <a:srgbClr val="92D050"/>
                </a:solidFill>
              </a:rPr>
              <a:t>Galactic archaeology</a:t>
            </a:r>
            <a:r>
              <a:rPr lang="en-US" dirty="0"/>
              <a:t>” (Freeman &amp; Bland-Hawthorn 2002)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did the Galaxy form? (e.g., Searle &amp; Zinn1978; </a:t>
            </a:r>
            <a:r>
              <a:rPr lang="en-US" dirty="0" err="1"/>
              <a:t>Nissen</a:t>
            </a:r>
            <a:r>
              <a:rPr lang="en-US" dirty="0"/>
              <a:t> &amp; Schuster 2010; Schuster+ 2012 </a:t>
            </a:r>
            <a:r>
              <a:rPr lang="da" dirty="0"/>
              <a:t>Bird+ 2013; Navarro+ 2017)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 matter content? Substructure? (e.g., Watkins+ 2019)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stellar </a:t>
            </a:r>
            <a:r>
              <a:rPr lang="en-US" dirty="0">
                <a:solidFill>
                  <a:srgbClr val="92D050"/>
                </a:solidFill>
              </a:rPr>
              <a:t>distances</a:t>
            </a:r>
            <a:r>
              <a:rPr lang="en-US" dirty="0"/>
              <a:t>, positions, and </a:t>
            </a:r>
            <a:r>
              <a:rPr lang="en-US" dirty="0">
                <a:solidFill>
                  <a:srgbClr val="92D050"/>
                </a:solidFill>
              </a:rPr>
              <a:t>ages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E6C14-97E0-6547-8E6B-B8652D23D618}"/>
              </a:ext>
            </a:extLst>
          </p:cNvPr>
          <p:cNvSpPr txBox="1"/>
          <p:nvPr/>
        </p:nvSpPr>
        <p:spPr>
          <a:xfrm>
            <a:off x="10210800" y="643148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ESA/ATG </a:t>
            </a:r>
            <a:r>
              <a:rPr lang="es-ES" dirty="0" err="1"/>
              <a:t>medialab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7FBC6-D0F7-CD4B-BF11-8340DA8C231B}"/>
              </a:ext>
            </a:extLst>
          </p:cNvPr>
          <p:cNvSpPr txBox="1"/>
          <p:nvPr/>
        </p:nvSpPr>
        <p:spPr>
          <a:xfrm>
            <a:off x="512777" y="5225139"/>
            <a:ext cx="373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Bland-Hawthorn+ 2019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10432B-B7AE-B541-ACCD-55A2B8E40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66" y="3250333"/>
            <a:ext cx="8420100" cy="250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05BA53-9612-C44C-B397-BB41FEADFCE1}"/>
              </a:ext>
            </a:extLst>
          </p:cNvPr>
          <p:cNvSpPr txBox="1"/>
          <p:nvPr/>
        </p:nvSpPr>
        <p:spPr>
          <a:xfrm>
            <a:off x="648415" y="5084064"/>
            <a:ext cx="373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Bland-Hawthorn+ 2019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C71DA7-8848-9D4E-9AB5-573826645B35}"/>
              </a:ext>
            </a:extLst>
          </p:cNvPr>
          <p:cNvSpPr/>
          <p:nvPr/>
        </p:nvSpPr>
        <p:spPr>
          <a:xfrm>
            <a:off x="1721312" y="4864608"/>
            <a:ext cx="1499616" cy="237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B9BCC-2442-864F-981E-0C90596BA8F7}"/>
              </a:ext>
            </a:extLst>
          </p:cNvPr>
          <p:cNvSpPr/>
          <p:nvPr/>
        </p:nvSpPr>
        <p:spPr>
          <a:xfrm>
            <a:off x="6207968" y="4864608"/>
            <a:ext cx="1499616" cy="588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5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EA47-5AC9-B041-857F-D1B4B127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F5CCD-95E3-A443-BFFC-13240A55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469900"/>
            <a:ext cx="8902700" cy="591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5FDAA-B181-9542-B26C-1A42B43B2D82}"/>
              </a:ext>
            </a:extLst>
          </p:cNvPr>
          <p:cNvSpPr txBox="1"/>
          <p:nvPr/>
        </p:nvSpPr>
        <p:spPr>
          <a:xfrm>
            <a:off x="10721787" y="6488668"/>
            <a:ext cx="186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Girardi</a:t>
            </a:r>
            <a:r>
              <a:rPr lang="es-ES" dirty="0"/>
              <a:t>+ 2005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3828C-6BF6-344C-A0DF-BE71AABD1A73}"/>
              </a:ext>
            </a:extLst>
          </p:cNvPr>
          <p:cNvSpPr/>
          <p:nvPr/>
        </p:nvSpPr>
        <p:spPr>
          <a:xfrm>
            <a:off x="7781731" y="802433"/>
            <a:ext cx="2391747" cy="554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2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EA47-5AC9-B041-857F-D1B4B127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F5CCD-95E3-A443-BFFC-13240A55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469900"/>
            <a:ext cx="8902700" cy="591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5FDAA-B181-9542-B26C-1A42B43B2D82}"/>
              </a:ext>
            </a:extLst>
          </p:cNvPr>
          <p:cNvSpPr txBox="1"/>
          <p:nvPr/>
        </p:nvSpPr>
        <p:spPr>
          <a:xfrm>
            <a:off x="9048134" y="6488668"/>
            <a:ext cx="31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ESA/Gaia/DPAC; </a:t>
            </a:r>
            <a:r>
              <a:rPr lang="es-ES" dirty="0" err="1"/>
              <a:t>Girardi</a:t>
            </a:r>
            <a:r>
              <a:rPr lang="es-ES" dirty="0"/>
              <a:t>+ 2005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C844C-C6F0-A845-8F2B-5E4AE0306A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63" r="3899"/>
          <a:stretch/>
        </p:blipFill>
        <p:spPr>
          <a:xfrm>
            <a:off x="1199361" y="964692"/>
            <a:ext cx="3910531" cy="5211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988186-6348-5B43-A3AB-4B6307703E22}"/>
              </a:ext>
            </a:extLst>
          </p:cNvPr>
          <p:cNvSpPr/>
          <p:nvPr/>
        </p:nvSpPr>
        <p:spPr>
          <a:xfrm>
            <a:off x="7781731" y="802433"/>
            <a:ext cx="2391747" cy="554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BB0AF7-F85F-604F-B63A-B02BC342A7C1}"/>
              </a:ext>
            </a:extLst>
          </p:cNvPr>
          <p:cNvSpPr/>
          <p:nvPr/>
        </p:nvSpPr>
        <p:spPr>
          <a:xfrm>
            <a:off x="2578608" y="1842516"/>
            <a:ext cx="731520" cy="621792"/>
          </a:xfrm>
          <a:prstGeom prst="ellipse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3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4AB0-4141-EF46-BD5D-DE659FF5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giant distances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9FDC9-CCA4-D941-B4EF-ACE58E96A394}"/>
              </a:ext>
            </a:extLst>
          </p:cNvPr>
          <p:cNvSpPr txBox="1"/>
          <p:nvPr/>
        </p:nvSpPr>
        <p:spPr>
          <a:xfrm>
            <a:off x="4829957" y="2303408"/>
            <a:ext cx="467711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measures beyond parallax (&gt; 1kpc) rely on red giants: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Leavitt Law for </a:t>
            </a:r>
            <a:r>
              <a:rPr lang="en-US" dirty="0" err="1"/>
              <a:t>Cepheids</a:t>
            </a:r>
            <a:r>
              <a:rPr lang="en-US" dirty="0"/>
              <a:t> (Leavitt 1908; Leavitt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&amp; Pickering 1912; Hubble 1929)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Period-Luminosity relation for RR </a:t>
            </a:r>
            <a:r>
              <a:rPr lang="en-US" dirty="0" err="1"/>
              <a:t>Lyrae</a:t>
            </a:r>
            <a:r>
              <a:rPr lang="en-US" dirty="0"/>
              <a:t> (e.g., </a:t>
            </a:r>
            <a:r>
              <a:rPr lang="en-US" dirty="0" err="1"/>
              <a:t>Sandage</a:t>
            </a:r>
            <a:r>
              <a:rPr lang="en-US" dirty="0"/>
              <a:t> 1982)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" dirty="0"/>
              <a:t>Red clump (Paczynski &amp; Stanek 1998; Stanek+ 2000;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" dirty="0"/>
              <a:t>Pietrzynski et al. 2010)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Tip of the red giant branch (TRGB; Lee et al. 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Asteroseismology</a:t>
            </a:r>
            <a:r>
              <a:rPr lang="en-US" dirty="0"/>
              <a:t> (Ulrich+ 1986; Brown+ 1991; </a:t>
            </a:r>
            <a:r>
              <a:rPr lang="en-US" dirty="0" err="1"/>
              <a:t>Kjeldsen</a:t>
            </a:r>
            <a:r>
              <a:rPr lang="en-US" dirty="0"/>
              <a:t> &amp; Bedding 1995)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Deliver more precise distances than Gaia &gt; 3kpc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14E97-B71C-DA4E-8D9D-B814E657F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4" t="15363" r="3899" b="6615"/>
          <a:stretch/>
        </p:blipFill>
        <p:spPr>
          <a:xfrm>
            <a:off x="1343608" y="2202100"/>
            <a:ext cx="3138736" cy="42920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9314C51-FECA-6042-AB65-A4302806BFF8}"/>
              </a:ext>
            </a:extLst>
          </p:cNvPr>
          <p:cNvSpPr/>
          <p:nvPr/>
        </p:nvSpPr>
        <p:spPr>
          <a:xfrm>
            <a:off x="2207451" y="2583251"/>
            <a:ext cx="789560" cy="15839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6F8E5-049F-7B49-A8BC-748F95C3C712}"/>
              </a:ext>
            </a:extLst>
          </p:cNvPr>
          <p:cNvSpPr txBox="1"/>
          <p:nvPr/>
        </p:nvSpPr>
        <p:spPr>
          <a:xfrm rot="5400000">
            <a:off x="-1387267" y="6587210"/>
            <a:ext cx="31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ESA/Gaia/DPAC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24CA6-D0FD-104C-AF89-A3156314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661" y="6494106"/>
            <a:ext cx="33147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2527C-56D6-D343-AFC8-234032822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38431" y="4027584"/>
            <a:ext cx="1866025" cy="6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5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OGLE-LMC-LPV-18816.jpg">
            <a:extLst>
              <a:ext uri="{FF2B5EF4-FFF2-40B4-BE49-F238E27FC236}">
                <a16:creationId xmlns:a16="http://schemas.microsoft.com/office/drawing/2014/main" id="{5AE4799C-34BA-E34C-8434-D3ACCFE2A28C}"/>
              </a:ext>
            </a:extLst>
          </p:cNvPr>
          <p:cNvPicPr/>
          <p:nvPr/>
        </p:nvPicPr>
        <p:blipFill>
          <a:blip r:embed="rId3"/>
          <a:srcRect l="3620" b="4168"/>
          <a:stretch>
            <a:fillRect/>
          </a:stretch>
        </p:blipFill>
        <p:spPr>
          <a:xfrm>
            <a:off x="8415145" y="764101"/>
            <a:ext cx="3362554" cy="208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5E2A8-1BA3-134D-A6B2-9162A033C037}"/>
              </a:ext>
            </a:extLst>
          </p:cNvPr>
          <p:cNvSpPr/>
          <p:nvPr/>
        </p:nvSpPr>
        <p:spPr>
          <a:xfrm rot="16200000">
            <a:off x="-953956" y="4522387"/>
            <a:ext cx="2445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 Christensen-Dalsgaard</a:t>
            </a:r>
          </a:p>
        </p:txBody>
      </p:sp>
      <p:pic>
        <p:nvPicPr>
          <p:cNvPr id="1026" name="Picture 2" descr="A pulsation HR diagram showing many classes of pulsating stars for which asteroseismology is possible. Courtesy of Jørgen Christensen-Dalsgaard.  ">
            <a:extLst>
              <a:ext uri="{FF2B5EF4-FFF2-40B4-BE49-F238E27FC236}">
                <a16:creationId xmlns:a16="http://schemas.microsoft.com/office/drawing/2014/main" id="{93A338AA-C8B4-1149-8561-088BEEA9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24" y="484632"/>
            <a:ext cx="3838583" cy="58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Shape 163">
            <a:extLst>
              <a:ext uri="{FF2B5EF4-FFF2-40B4-BE49-F238E27FC236}">
                <a16:creationId xmlns:a16="http://schemas.microsoft.com/office/drawing/2014/main" id="{E8F969C2-CC35-444D-81B1-370AC14F1FC3}"/>
              </a:ext>
            </a:extLst>
          </p:cNvPr>
          <p:cNvSpPr/>
          <p:nvPr/>
        </p:nvSpPr>
        <p:spPr>
          <a:xfrm>
            <a:off x="5803594" y="3822613"/>
            <a:ext cx="198442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2500">
                <a:solidFill>
                  <a:srgbClr val="CFCAD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 err="1">
                <a:solidFill>
                  <a:srgbClr val="CFCAD4"/>
                </a:solidFill>
              </a:rPr>
              <a:t>RRab</a:t>
            </a:r>
            <a:endParaRPr sz="6000" dirty="0">
              <a:solidFill>
                <a:srgbClr val="CFCAD4"/>
              </a:solidFill>
            </a:endParaRPr>
          </a:p>
        </p:txBody>
      </p:sp>
      <p:sp>
        <p:nvSpPr>
          <p:cNvPr id="68" name="Shape 166">
            <a:extLst>
              <a:ext uri="{FF2B5EF4-FFF2-40B4-BE49-F238E27FC236}">
                <a16:creationId xmlns:a16="http://schemas.microsoft.com/office/drawing/2014/main" id="{1EAB9FFD-FE42-974C-96D0-FB6E30A28CE6}"/>
              </a:ext>
            </a:extLst>
          </p:cNvPr>
          <p:cNvSpPr/>
          <p:nvPr/>
        </p:nvSpPr>
        <p:spPr>
          <a:xfrm>
            <a:off x="5957240" y="1282201"/>
            <a:ext cx="215370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2500">
                <a:solidFill>
                  <a:srgbClr val="CFCAD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CFCAD4"/>
                </a:solidFill>
              </a:rPr>
              <a:t>CEP F</a:t>
            </a:r>
          </a:p>
        </p:txBody>
      </p:sp>
      <p:pic>
        <p:nvPicPr>
          <p:cNvPr id="69" name="pasted-image.png">
            <a:extLst>
              <a:ext uri="{FF2B5EF4-FFF2-40B4-BE49-F238E27FC236}">
                <a16:creationId xmlns:a16="http://schemas.microsoft.com/office/drawing/2014/main" id="{0129FF50-5BCA-D441-9964-2602AA6607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55056" y="938566"/>
            <a:ext cx="2455891" cy="1713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OGLE-LMC-RRLYR-00904_1.png">
            <a:extLst>
              <a:ext uri="{FF2B5EF4-FFF2-40B4-BE49-F238E27FC236}">
                <a16:creationId xmlns:a16="http://schemas.microsoft.com/office/drawing/2014/main" id="{5107717F-06AB-5043-880A-3F192FAE403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525368" y="3612062"/>
            <a:ext cx="2540880" cy="1761403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170">
            <a:extLst>
              <a:ext uri="{FF2B5EF4-FFF2-40B4-BE49-F238E27FC236}">
                <a16:creationId xmlns:a16="http://schemas.microsoft.com/office/drawing/2014/main" id="{7F7B68C1-FDE7-8242-9E76-66A1A96C6A2F}"/>
              </a:ext>
            </a:extLst>
          </p:cNvPr>
          <p:cNvSpPr/>
          <p:nvPr/>
        </p:nvSpPr>
        <p:spPr>
          <a:xfrm rot="16200000">
            <a:off x="4481838" y="1347746"/>
            <a:ext cx="169788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/>
              <a:t>I [mag]</a:t>
            </a:r>
          </a:p>
        </p:txBody>
      </p:sp>
      <p:sp>
        <p:nvSpPr>
          <p:cNvPr id="73" name="Shape 171">
            <a:extLst>
              <a:ext uri="{FF2B5EF4-FFF2-40B4-BE49-F238E27FC236}">
                <a16:creationId xmlns:a16="http://schemas.microsoft.com/office/drawing/2014/main" id="{FE2CCEB6-3616-9A40-88B7-FCE1A62F318E}"/>
              </a:ext>
            </a:extLst>
          </p:cNvPr>
          <p:cNvSpPr/>
          <p:nvPr/>
        </p:nvSpPr>
        <p:spPr>
          <a:xfrm>
            <a:off x="6838861" y="7448310"/>
            <a:ext cx="73796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414141"/>
                </a:solidFill>
              </a:rPr>
              <a:t>Phase</a:t>
            </a:r>
          </a:p>
        </p:txBody>
      </p:sp>
      <p:sp>
        <p:nvSpPr>
          <p:cNvPr id="74" name="Shape 172">
            <a:extLst>
              <a:ext uri="{FF2B5EF4-FFF2-40B4-BE49-F238E27FC236}">
                <a16:creationId xmlns:a16="http://schemas.microsoft.com/office/drawing/2014/main" id="{33CCDA53-A44A-9841-B2CA-20B1ED81332F}"/>
              </a:ext>
            </a:extLst>
          </p:cNvPr>
          <p:cNvSpPr/>
          <p:nvPr/>
        </p:nvSpPr>
        <p:spPr>
          <a:xfrm>
            <a:off x="6096000" y="6373368"/>
            <a:ext cx="759866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http://</a:t>
            </a:r>
            <a:r>
              <a:rPr sz="2400" dirty="0" err="1"/>
              <a:t>ogledb.astrouw.edu.pl</a:t>
            </a:r>
            <a:r>
              <a:rPr sz="2400" dirty="0"/>
              <a:t>/~ogle/CVS/</a:t>
            </a:r>
          </a:p>
        </p:txBody>
      </p:sp>
      <p:sp>
        <p:nvSpPr>
          <p:cNvPr id="76" name="Shape 170">
            <a:extLst>
              <a:ext uri="{FF2B5EF4-FFF2-40B4-BE49-F238E27FC236}">
                <a16:creationId xmlns:a16="http://schemas.microsoft.com/office/drawing/2014/main" id="{FF77BCFB-4D35-644F-8CF1-25BF05AD1E41}"/>
              </a:ext>
            </a:extLst>
          </p:cNvPr>
          <p:cNvSpPr/>
          <p:nvPr/>
        </p:nvSpPr>
        <p:spPr>
          <a:xfrm rot="16200000">
            <a:off x="4284191" y="3878118"/>
            <a:ext cx="169788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/>
              <a:t>I [mag]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19EF80-8CED-5B41-8580-82B0983A3099}"/>
              </a:ext>
            </a:extLst>
          </p:cNvPr>
          <p:cNvCxnSpPr/>
          <p:nvPr/>
        </p:nvCxnSpPr>
        <p:spPr>
          <a:xfrm>
            <a:off x="3255264" y="3429000"/>
            <a:ext cx="1793386" cy="39361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1996DEC-76FE-C54E-96A2-91CBBA2FFA23}"/>
              </a:ext>
            </a:extLst>
          </p:cNvPr>
          <p:cNvCxnSpPr>
            <a:cxnSpLocks/>
            <a:endCxn id="72" idx="0"/>
          </p:cNvCxnSpPr>
          <p:nvPr/>
        </p:nvCxnSpPr>
        <p:spPr>
          <a:xfrm flipV="1">
            <a:off x="3372256" y="1629874"/>
            <a:ext cx="1676394" cy="29805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41A06C2-96A7-404D-B433-38727804190B}"/>
              </a:ext>
            </a:extLst>
          </p:cNvPr>
          <p:cNvCxnSpPr>
            <a:cxnSpLocks/>
          </p:cNvCxnSpPr>
          <p:nvPr/>
        </p:nvCxnSpPr>
        <p:spPr>
          <a:xfrm flipV="1">
            <a:off x="3752430" y="1406990"/>
            <a:ext cx="5174643" cy="1033384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Shape 67">
            <a:extLst>
              <a:ext uri="{FF2B5EF4-FFF2-40B4-BE49-F238E27FC236}">
                <a16:creationId xmlns:a16="http://schemas.microsoft.com/office/drawing/2014/main" id="{DA20438A-A12B-254F-BF58-97FB69A79473}"/>
              </a:ext>
            </a:extLst>
          </p:cNvPr>
          <p:cNvSpPr/>
          <p:nvPr/>
        </p:nvSpPr>
        <p:spPr>
          <a:xfrm>
            <a:off x="9178046" y="2930462"/>
            <a:ext cx="23668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/>
              <a:t>Time [Day]</a:t>
            </a:r>
          </a:p>
        </p:txBody>
      </p:sp>
      <p:sp>
        <p:nvSpPr>
          <p:cNvPr id="90" name="Shape 163">
            <a:extLst>
              <a:ext uri="{FF2B5EF4-FFF2-40B4-BE49-F238E27FC236}">
                <a16:creationId xmlns:a16="http://schemas.microsoft.com/office/drawing/2014/main" id="{38860B05-49AE-2540-8293-501123BA52E1}"/>
              </a:ext>
            </a:extLst>
          </p:cNvPr>
          <p:cNvSpPr/>
          <p:nvPr/>
        </p:nvSpPr>
        <p:spPr>
          <a:xfrm>
            <a:off x="9360171" y="1317064"/>
            <a:ext cx="198442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2500">
                <a:solidFill>
                  <a:srgbClr val="CFCAD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rgbClr val="CFCAD4"/>
                </a:solidFill>
              </a:rPr>
              <a:t>Mira</a:t>
            </a:r>
            <a:endParaRPr sz="6000" dirty="0">
              <a:solidFill>
                <a:srgbClr val="CFCAD4"/>
              </a:solidFill>
            </a:endParaRPr>
          </a:p>
        </p:txBody>
      </p:sp>
      <p:sp>
        <p:nvSpPr>
          <p:cNvPr id="91" name="Shape 67">
            <a:extLst>
              <a:ext uri="{FF2B5EF4-FFF2-40B4-BE49-F238E27FC236}">
                <a16:creationId xmlns:a16="http://schemas.microsoft.com/office/drawing/2014/main" id="{5B959A10-DD78-2242-A492-9E7A11EDCA51}"/>
              </a:ext>
            </a:extLst>
          </p:cNvPr>
          <p:cNvSpPr/>
          <p:nvPr/>
        </p:nvSpPr>
        <p:spPr>
          <a:xfrm>
            <a:off x="6327659" y="2699629"/>
            <a:ext cx="23668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/>
              <a:t>Phase</a:t>
            </a:r>
            <a:endParaRPr sz="3000" dirty="0"/>
          </a:p>
        </p:txBody>
      </p:sp>
      <p:sp>
        <p:nvSpPr>
          <p:cNvPr id="92" name="Shape 67">
            <a:extLst>
              <a:ext uri="{FF2B5EF4-FFF2-40B4-BE49-F238E27FC236}">
                <a16:creationId xmlns:a16="http://schemas.microsoft.com/office/drawing/2014/main" id="{B6B75A61-47A5-7140-9973-25E96381EB0B}"/>
              </a:ext>
            </a:extLst>
          </p:cNvPr>
          <p:cNvSpPr/>
          <p:nvPr/>
        </p:nvSpPr>
        <p:spPr>
          <a:xfrm>
            <a:off x="6232392" y="5421615"/>
            <a:ext cx="23668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4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/>
              <a:t>Phase</a:t>
            </a:r>
            <a:endParaRPr sz="30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AB53BC5-3B75-1846-9556-AD86E4EEC074}"/>
              </a:ext>
            </a:extLst>
          </p:cNvPr>
          <p:cNvCxnSpPr>
            <a:cxnSpLocks/>
          </p:cNvCxnSpPr>
          <p:nvPr/>
        </p:nvCxnSpPr>
        <p:spPr>
          <a:xfrm>
            <a:off x="3497468" y="4207075"/>
            <a:ext cx="5862703" cy="802112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86CFD0B-4A06-EF4C-BCC8-D8B855074D9F}"/>
              </a:ext>
            </a:extLst>
          </p:cNvPr>
          <p:cNvCxnSpPr>
            <a:cxnSpLocks/>
          </p:cNvCxnSpPr>
          <p:nvPr/>
        </p:nvCxnSpPr>
        <p:spPr>
          <a:xfrm>
            <a:off x="4065724" y="3052885"/>
            <a:ext cx="4861349" cy="644655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1F94C0-5069-3D40-B325-679870A7AFEF}"/>
              </a:ext>
            </a:extLst>
          </p:cNvPr>
          <p:cNvSpPr txBox="1"/>
          <p:nvPr/>
        </p:nvSpPr>
        <p:spPr>
          <a:xfrm>
            <a:off x="9129392" y="3699560"/>
            <a:ext cx="254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Red giant asteroseismology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3D8351-3D65-254C-BC39-3DB5AE74260E}"/>
              </a:ext>
            </a:extLst>
          </p:cNvPr>
          <p:cNvSpPr txBox="1"/>
          <p:nvPr/>
        </p:nvSpPr>
        <p:spPr>
          <a:xfrm>
            <a:off x="9470279" y="4791094"/>
            <a:ext cx="254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Helioseismology</a:t>
            </a:r>
          </a:p>
        </p:txBody>
      </p:sp>
    </p:spTree>
    <p:extLst>
      <p:ext uri="{BB962C8B-B14F-4D97-AF65-F5344CB8AC3E}">
        <p14:creationId xmlns:p14="http://schemas.microsoft.com/office/powerpoint/2010/main" val="28996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6" grpId="0" animBg="1"/>
      <p:bldP spid="89" grpId="0" animBg="1"/>
      <p:bldP spid="91" grpId="0" animBg="1"/>
      <p:bldP spid="92" grpId="0" animBg="1"/>
      <p:bldP spid="18" grpId="0"/>
      <p:bldP spid="10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31356" y="-171976"/>
            <a:ext cx="3259746" cy="3606030"/>
            <a:chOff x="4003981" y="1042565"/>
            <a:chExt cx="4959545" cy="5486400"/>
          </a:xfrm>
        </p:grpSpPr>
        <p:grpSp>
          <p:nvGrpSpPr>
            <p:cNvPr id="78" name="Group 77"/>
            <p:cNvGrpSpPr/>
            <p:nvPr/>
          </p:nvGrpSpPr>
          <p:grpSpPr>
            <a:xfrm>
              <a:off x="4003981" y="1489075"/>
              <a:ext cx="4619206" cy="4619206"/>
              <a:chOff x="3931791" y="1489075"/>
              <a:chExt cx="4619206" cy="4619206"/>
            </a:xfrm>
          </p:grpSpPr>
          <p:sp>
            <p:nvSpPr>
              <p:cNvPr id="196" name="Oval 195"/>
              <p:cNvSpPr/>
              <p:nvPr/>
            </p:nvSpPr>
            <p:spPr bwMode="auto">
              <a:xfrm>
                <a:off x="3931791" y="1489075"/>
                <a:ext cx="4619206" cy="4619206"/>
              </a:xfrm>
              <a:prstGeom prst="ellipse">
                <a:avLst/>
              </a:prstGeom>
              <a:gradFill>
                <a:gsLst>
                  <a:gs pos="48000">
                    <a:schemeClr val="accent2"/>
                  </a:gs>
                  <a:gs pos="97000">
                    <a:srgbClr val="FF0000"/>
                  </a:gs>
                </a:gsLst>
                <a:path path="circle">
                  <a:fillToRect l="50000" t="50000" r="50000" b="50000"/>
                </a:path>
              </a:gradFill>
              <a:ln w="12700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7" name="Oval 196"/>
              <p:cNvSpPr>
                <a:spLocks noChangeAspect="1"/>
              </p:cNvSpPr>
              <p:nvPr/>
            </p:nvSpPr>
            <p:spPr bwMode="auto">
              <a:xfrm>
                <a:off x="4622906" y="2180190"/>
                <a:ext cx="3236976" cy="3236976"/>
              </a:xfrm>
              <a:prstGeom prst="ellipse">
                <a:avLst/>
              </a:prstGeom>
              <a:gradFill>
                <a:gsLst>
                  <a:gs pos="33000">
                    <a:schemeClr val="accent6"/>
                  </a:gs>
                  <a:gs pos="65000">
                    <a:schemeClr val="accent2"/>
                  </a:gs>
                  <a:gs pos="0">
                    <a:srgbClr val="7030A0"/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</a:gradFill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8" name="Oval 197"/>
              <p:cNvSpPr>
                <a:spLocks noChangeAspect="1"/>
              </p:cNvSpPr>
              <p:nvPr/>
            </p:nvSpPr>
            <p:spPr bwMode="auto">
              <a:xfrm>
                <a:off x="5665322" y="3222606"/>
                <a:ext cx="1152144" cy="1152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/>
                  </a:gs>
                  <a:gs pos="97000">
                    <a:schemeClr val="accent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cxnSp>
            <p:nvCxnSpPr>
              <p:cNvPr id="199" name="Straight Arrow Connector 198"/>
              <p:cNvCxnSpPr>
                <a:stCxn id="198" idx="7"/>
              </p:cNvCxnSpPr>
              <p:nvPr/>
            </p:nvCxnSpPr>
            <p:spPr bwMode="auto">
              <a:xfrm flipV="1">
                <a:off x="6648738" y="2737755"/>
                <a:ext cx="653580" cy="65357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0" name="Straight Arrow Connector 199"/>
              <p:cNvCxnSpPr>
                <a:stCxn id="198" idx="0"/>
                <a:endCxn id="197" idx="0"/>
              </p:cNvCxnSpPr>
              <p:nvPr/>
            </p:nvCxnSpPr>
            <p:spPr bwMode="auto">
              <a:xfrm flipV="1">
                <a:off x="6241394" y="2180190"/>
                <a:ext cx="0" cy="104241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1" name="Straight Arrow Connector 200"/>
              <p:cNvCxnSpPr>
                <a:stCxn id="198" idx="1"/>
                <a:endCxn id="197" idx="1"/>
              </p:cNvCxnSpPr>
              <p:nvPr/>
            </p:nvCxnSpPr>
            <p:spPr bwMode="auto">
              <a:xfrm flipH="1" flipV="1">
                <a:off x="5096950" y="2654234"/>
                <a:ext cx="737100" cy="7371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2" name="Straight Arrow Connector 201"/>
              <p:cNvCxnSpPr>
                <a:stCxn id="198" idx="2"/>
                <a:endCxn id="197" idx="2"/>
              </p:cNvCxnSpPr>
              <p:nvPr/>
            </p:nvCxnSpPr>
            <p:spPr bwMode="auto">
              <a:xfrm flipH="1">
                <a:off x="4622906" y="3798678"/>
                <a:ext cx="1042416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3" name="Straight Arrow Connector 202"/>
              <p:cNvCxnSpPr>
                <a:stCxn id="198" idx="3"/>
              </p:cNvCxnSpPr>
              <p:nvPr/>
            </p:nvCxnSpPr>
            <p:spPr bwMode="auto">
              <a:xfrm flipH="1">
                <a:off x="5096950" y="4206022"/>
                <a:ext cx="737100" cy="7371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4" name="Straight Arrow Connector 203"/>
              <p:cNvCxnSpPr>
                <a:endCxn id="197" idx="4"/>
              </p:cNvCxnSpPr>
              <p:nvPr/>
            </p:nvCxnSpPr>
            <p:spPr bwMode="auto">
              <a:xfrm>
                <a:off x="6241394" y="4374750"/>
                <a:ext cx="0" cy="104241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5" name="Straight Arrow Connector 204"/>
              <p:cNvCxnSpPr>
                <a:stCxn id="198" idx="5"/>
              </p:cNvCxnSpPr>
              <p:nvPr/>
            </p:nvCxnSpPr>
            <p:spPr bwMode="auto">
              <a:xfrm>
                <a:off x="6648738" y="4206022"/>
                <a:ext cx="653580" cy="65358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6" name="Straight Connector 205"/>
              <p:cNvCxnSpPr>
                <a:stCxn id="198" idx="6"/>
              </p:cNvCxnSpPr>
              <p:nvPr/>
            </p:nvCxnSpPr>
            <p:spPr bwMode="auto">
              <a:xfrm>
                <a:off x="6817466" y="3798678"/>
                <a:ext cx="924301" cy="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9" name="Group 78"/>
            <p:cNvGrpSpPr/>
            <p:nvPr/>
          </p:nvGrpSpPr>
          <p:grpSpPr>
            <a:xfrm rot="21000000">
              <a:off x="5857894" y="1542285"/>
              <a:ext cx="228600" cy="640080"/>
              <a:chOff x="5096927" y="1041820"/>
              <a:chExt cx="321063" cy="640080"/>
            </a:xfrm>
          </p:grpSpPr>
          <p:sp>
            <p:nvSpPr>
              <p:cNvPr id="194" name="Arc 193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5" name="Arc 194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97502" y="1512455"/>
              <a:ext cx="228600" cy="640080"/>
              <a:chOff x="5687253" y="848575"/>
              <a:chExt cx="321063" cy="640080"/>
            </a:xfrm>
          </p:grpSpPr>
          <p:sp>
            <p:nvSpPr>
              <p:cNvPr id="192" name="Arc 191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3" name="Arc 192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 rot="20400000">
              <a:off x="5537591" y="1626662"/>
              <a:ext cx="228600" cy="640080"/>
              <a:chOff x="5687253" y="848575"/>
              <a:chExt cx="321063" cy="640080"/>
            </a:xfrm>
          </p:grpSpPr>
          <p:sp>
            <p:nvSpPr>
              <p:cNvPr id="190" name="Arc 189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1" name="Arc 190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rot="19800000">
              <a:off x="5218210" y="1776113"/>
              <a:ext cx="228600" cy="640080"/>
              <a:chOff x="5096927" y="1041820"/>
              <a:chExt cx="321063" cy="640080"/>
            </a:xfrm>
          </p:grpSpPr>
          <p:sp>
            <p:nvSpPr>
              <p:cNvPr id="188" name="Arc 187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9" name="Arc 188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 rot="19200000">
              <a:off x="4934484" y="1976560"/>
              <a:ext cx="228600" cy="640080"/>
              <a:chOff x="5687253" y="848575"/>
              <a:chExt cx="321063" cy="640080"/>
            </a:xfrm>
          </p:grpSpPr>
          <p:sp>
            <p:nvSpPr>
              <p:cNvPr id="186" name="Arc 185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7" name="Arc 186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 rot="18600000">
              <a:off x="4710836" y="2201674"/>
              <a:ext cx="228600" cy="640080"/>
              <a:chOff x="5096927" y="1041820"/>
              <a:chExt cx="321063" cy="640080"/>
            </a:xfrm>
          </p:grpSpPr>
          <p:sp>
            <p:nvSpPr>
              <p:cNvPr id="184" name="Arc 183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5" name="Arc 184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8000000">
              <a:off x="4500336" y="2491849"/>
              <a:ext cx="228600" cy="640080"/>
              <a:chOff x="5687253" y="848575"/>
              <a:chExt cx="321063" cy="640080"/>
            </a:xfrm>
          </p:grpSpPr>
          <p:sp>
            <p:nvSpPr>
              <p:cNvPr id="182" name="Arc 181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3" name="Arc 182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7400000">
              <a:off x="4361507" y="2792410"/>
              <a:ext cx="228600" cy="640080"/>
              <a:chOff x="5096927" y="1041820"/>
              <a:chExt cx="321063" cy="640080"/>
            </a:xfrm>
          </p:grpSpPr>
          <p:sp>
            <p:nvSpPr>
              <p:cNvPr id="180" name="Arc 179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1" name="Arc 180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 rot="16800000">
              <a:off x="4271468" y="3127480"/>
              <a:ext cx="228600" cy="640080"/>
              <a:chOff x="5687253" y="848575"/>
              <a:chExt cx="321063" cy="640080"/>
            </a:xfrm>
          </p:grpSpPr>
          <p:sp>
            <p:nvSpPr>
              <p:cNvPr id="178" name="Arc 177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79" name="Arc 178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16200000">
              <a:off x="4240786" y="3458934"/>
              <a:ext cx="228600" cy="640080"/>
              <a:chOff x="5096927" y="1041820"/>
              <a:chExt cx="321063" cy="640080"/>
            </a:xfrm>
          </p:grpSpPr>
          <p:sp>
            <p:nvSpPr>
              <p:cNvPr id="148" name="Arc 147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77" name="Arc 176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 rot="15600000">
              <a:off x="4262166" y="3821589"/>
              <a:ext cx="228600" cy="640080"/>
              <a:chOff x="5687253" y="848575"/>
              <a:chExt cx="321063" cy="640080"/>
            </a:xfrm>
          </p:grpSpPr>
          <p:sp>
            <p:nvSpPr>
              <p:cNvPr id="146" name="Arc 145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47" name="Arc 146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 rot="4200000" flipV="1">
              <a:off x="4350283" y="4143908"/>
              <a:ext cx="228600" cy="640080"/>
              <a:chOff x="5096927" y="1041820"/>
              <a:chExt cx="321063" cy="640080"/>
            </a:xfrm>
          </p:grpSpPr>
          <p:sp>
            <p:nvSpPr>
              <p:cNvPr id="141" name="Arc 140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42" name="Arc 141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3600000" flipV="1">
              <a:off x="4500659" y="4460539"/>
              <a:ext cx="228600" cy="640080"/>
              <a:chOff x="5687253" y="848575"/>
              <a:chExt cx="321063" cy="640080"/>
            </a:xfrm>
          </p:grpSpPr>
          <p:sp>
            <p:nvSpPr>
              <p:cNvPr id="139" name="Arc 138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40" name="Arc 139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600000" flipV="1">
              <a:off x="5853628" y="5415100"/>
              <a:ext cx="228600" cy="640080"/>
              <a:chOff x="5096927" y="1041820"/>
              <a:chExt cx="321063" cy="640080"/>
            </a:xfrm>
          </p:grpSpPr>
          <p:sp>
            <p:nvSpPr>
              <p:cNvPr id="137" name="Arc 136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8" name="Arc 137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200000" flipV="1">
              <a:off x="5536319" y="5323252"/>
              <a:ext cx="228600" cy="640080"/>
              <a:chOff x="5687253" y="848575"/>
              <a:chExt cx="321063" cy="640080"/>
            </a:xfrm>
          </p:grpSpPr>
          <p:sp>
            <p:nvSpPr>
              <p:cNvPr id="135" name="Arc 134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6" name="Arc 135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1800000" flipV="1">
              <a:off x="5213256" y="5170495"/>
              <a:ext cx="228600" cy="640080"/>
              <a:chOff x="5096927" y="1041820"/>
              <a:chExt cx="321063" cy="640080"/>
            </a:xfrm>
          </p:grpSpPr>
          <p:sp>
            <p:nvSpPr>
              <p:cNvPr id="133" name="Arc 132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4" name="Arc 133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2400000" flipV="1">
              <a:off x="4927392" y="4976780"/>
              <a:ext cx="228600" cy="640080"/>
              <a:chOff x="5687253" y="848575"/>
              <a:chExt cx="321063" cy="640080"/>
            </a:xfrm>
          </p:grpSpPr>
          <p:sp>
            <p:nvSpPr>
              <p:cNvPr id="131" name="Arc 130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2" name="Arc 131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3000000" flipV="1">
              <a:off x="4688647" y="4737092"/>
              <a:ext cx="228600" cy="640080"/>
              <a:chOff x="5096927" y="1041820"/>
              <a:chExt cx="321063" cy="640080"/>
            </a:xfrm>
          </p:grpSpPr>
          <p:sp>
            <p:nvSpPr>
              <p:cNvPr id="129" name="Arc 128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0" name="Arc 129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 flipV="1">
              <a:off x="6204513" y="5448679"/>
              <a:ext cx="228600" cy="640080"/>
              <a:chOff x="5687253" y="848575"/>
              <a:chExt cx="321063" cy="640080"/>
            </a:xfrm>
          </p:grpSpPr>
          <p:sp>
            <p:nvSpPr>
              <p:cNvPr id="103" name="Arc 102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04" name="Arc 103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 bwMode="auto">
            <a:xfrm rot="1320000" flipH="1" flipV="1">
              <a:off x="5538427" y="2420879"/>
              <a:ext cx="737100" cy="7371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Straight Arrow Connector 98"/>
            <p:cNvCxnSpPr/>
            <p:nvPr/>
          </p:nvCxnSpPr>
          <p:spPr bwMode="auto">
            <a:xfrm rot="20280000" flipH="1">
              <a:off x="5534370" y="4439377"/>
              <a:ext cx="737100" cy="7371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Straight Arrow Connector 99"/>
            <p:cNvCxnSpPr/>
            <p:nvPr/>
          </p:nvCxnSpPr>
          <p:spPr bwMode="auto">
            <a:xfrm rot="1320000" flipH="1">
              <a:off x="4789099" y="3362134"/>
              <a:ext cx="1042416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Straight Arrow Connector 100"/>
            <p:cNvCxnSpPr/>
            <p:nvPr/>
          </p:nvCxnSpPr>
          <p:spPr bwMode="auto">
            <a:xfrm rot="20280000" flipH="1" flipV="1">
              <a:off x="4772902" y="4224027"/>
              <a:ext cx="1042416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10101"/>
                </a:clrFrom>
                <a:clrTo>
                  <a:srgbClr val="01010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67" r="2044"/>
            <a:stretch/>
          </p:blipFill>
          <p:spPr>
            <a:xfrm>
              <a:off x="6319690" y="1042565"/>
              <a:ext cx="2643836" cy="5486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CEB80-F4FE-FF4F-8DC0-9DFB500BC8CF}"/>
              </a:ext>
            </a:extLst>
          </p:cNvPr>
          <p:cNvSpPr txBox="1"/>
          <p:nvPr/>
        </p:nvSpPr>
        <p:spPr>
          <a:xfrm>
            <a:off x="10353368" y="6341806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  <p:pic>
        <p:nvPicPr>
          <p:cNvPr id="3" name="solar_granulation_movie_swedish_vacuum_solar_telescope.mov">
            <a:hlinkClick r:id="" action="ppaction://media"/>
            <a:extLst>
              <a:ext uri="{FF2B5EF4-FFF2-40B4-BE49-F238E27FC236}">
                <a16:creationId xmlns:a16="http://schemas.microsoft.com/office/drawing/2014/main" id="{B3545604-5B7D-3F43-849B-278A11ECAD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4776" y="1045951"/>
            <a:ext cx="5250507" cy="5250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ED8B2-03C4-FC4D-AC08-FB2D23CAE882}"/>
              </a:ext>
            </a:extLst>
          </p:cNvPr>
          <p:cNvSpPr txBox="1"/>
          <p:nvPr/>
        </p:nvSpPr>
        <p:spPr>
          <a:xfrm>
            <a:off x="9089136" y="1160885"/>
            <a:ext cx="2029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Granulation with velocities of several km/s on surface (10,000 mph)</a:t>
            </a:r>
          </a:p>
          <a:p>
            <a:endParaRPr lang="en-US" dirty="0"/>
          </a:p>
          <a:p>
            <a:r>
              <a:rPr lang="en-US" dirty="0"/>
              <a:t>Cells size of  Texas (1000 km x 1000 km)</a:t>
            </a:r>
          </a:p>
          <a:p>
            <a:endParaRPr lang="en-US" dirty="0"/>
          </a:p>
          <a:p>
            <a:r>
              <a:rPr lang="en-US" dirty="0"/>
              <a:t>Depth of ~100 km</a:t>
            </a:r>
          </a:p>
          <a:p>
            <a:endParaRPr lang="en-US" dirty="0"/>
          </a:p>
          <a:p>
            <a:r>
              <a:rPr lang="en-US" dirty="0"/>
              <a:t>Cell size increases with decreasing surface gravity: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4B88D-337E-D84E-8855-30856959A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630" y="5650814"/>
            <a:ext cx="1415874" cy="653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547FC6-338A-FD47-BC09-81858B2C7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630" y="5108943"/>
            <a:ext cx="1415875" cy="614114"/>
          </a:xfrm>
          <a:prstGeom prst="rect">
            <a:avLst/>
          </a:prstGeom>
        </p:spPr>
      </p:pic>
      <p:pic>
        <p:nvPicPr>
          <p:cNvPr id="8194" name="Picture 2" descr="https://astrobob.areavoices.com/files/2017/06/Betelgeuse-diameter-solar-system-ESO.jpg">
            <a:extLst>
              <a:ext uri="{FF2B5EF4-FFF2-40B4-BE49-F238E27FC236}">
                <a16:creationId xmlns:a16="http://schemas.microsoft.com/office/drawing/2014/main" id="{C69AADD0-A2ED-5442-A600-12B63092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014" y="820706"/>
            <a:ext cx="6752156" cy="563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A1520-914A-104C-9690-303E0CCDD570}"/>
              </a:ext>
            </a:extLst>
          </p:cNvPr>
          <p:cNvSpPr txBox="1"/>
          <p:nvPr/>
        </p:nvSpPr>
        <p:spPr>
          <a:xfrm>
            <a:off x="3905606" y="6070763"/>
            <a:ext cx="525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ALMA (ESO/NAOJ/NRAO)/E.  O’Gorman/P. </a:t>
            </a:r>
            <a:r>
              <a:rPr lang="en-US" dirty="0" err="1">
                <a:solidFill>
                  <a:schemeClr val="bg1"/>
                </a:solidFill>
              </a:rPr>
              <a:t>Kervella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6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9AC46E-B0FD-2E41-9718-0BF7E2E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3CA5EC9-E439-1043-97A6-7F1C6B63A519}"/>
              </a:ext>
            </a:extLst>
          </p:cNvPr>
          <p:cNvSpPr txBox="1">
            <a:spLocks/>
          </p:cNvSpPr>
          <p:nvPr/>
        </p:nvSpPr>
        <p:spPr bwMode="black">
          <a:xfrm>
            <a:off x="2236054" y="96855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helioseismology</a:t>
            </a:r>
          </a:p>
        </p:txBody>
      </p:sp>
      <p:pic>
        <p:nvPicPr>
          <p:cNvPr id="17" name="Picture 2" descr="https://lh4.googleusercontent.com/WD_l9189ezZlmheTK9Cp_L-AOKyc_huXm7zMjGuTV00BofwO-8GUxQfWCz9xNAwYLQKlIGJ5v4h_gIzXXZidTu6GuBLSkpisXdF8w_OCLcbIUrrE2NuBKIwnky85A0bB_aAUQhgN6Oc">
            <a:extLst>
              <a:ext uri="{FF2B5EF4-FFF2-40B4-BE49-F238E27FC236}">
                <a16:creationId xmlns:a16="http://schemas.microsoft.com/office/drawing/2014/main" id="{25779AC2-57B6-3D4B-9BD8-C5118A47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912082"/>
            <a:ext cx="2557814" cy="2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121314-795E-8841-A791-271E832D3242}"/>
              </a:ext>
            </a:extLst>
          </p:cNvPr>
          <p:cNvSpPr txBox="1"/>
          <p:nvPr/>
        </p:nvSpPr>
        <p:spPr>
          <a:xfrm>
            <a:off x="10423713" y="6431299"/>
            <a:ext cx="33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Victoria </a:t>
            </a:r>
            <a:r>
              <a:rPr lang="en-US" dirty="0" err="1"/>
              <a:t>Antoci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6FEE3-E6C7-1742-B60E-3BFE2ED1D96D}"/>
              </a:ext>
            </a:extLst>
          </p:cNvPr>
          <p:cNvSpPr txBox="1"/>
          <p:nvPr/>
        </p:nvSpPr>
        <p:spPr>
          <a:xfrm rot="16200000">
            <a:off x="-1199650" y="5154729"/>
            <a:ext cx="292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Christensen-Dalsgaard 2002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0FF742-1EC3-E348-AAA3-E5AA5C7E0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254" y="2207608"/>
            <a:ext cx="6303348" cy="4051171"/>
          </a:xfrm>
          <a:prstGeom prst="rect">
            <a:avLst/>
          </a:prstGeom>
        </p:spPr>
      </p:pic>
      <p:pic>
        <p:nvPicPr>
          <p:cNvPr id="13" name="RGconcert_stepped_medvolume.mp3">
            <a:hlinkClick r:id="" action="ppaction://media"/>
            <a:extLst>
              <a:ext uri="{FF2B5EF4-FFF2-40B4-BE49-F238E27FC236}">
                <a16:creationId xmlns:a16="http://schemas.microsoft.com/office/drawing/2014/main" id="{5C64C859-E351-1E4C-9A41-04541CBA9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90120" y="3022600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7161EE-4606-D549-982A-4E44EE5CE0DF}"/>
              </a:ext>
            </a:extLst>
          </p:cNvPr>
          <p:cNvSpPr txBox="1"/>
          <p:nvPr/>
        </p:nvSpPr>
        <p:spPr>
          <a:xfrm>
            <a:off x="7479792" y="5889447"/>
            <a:ext cx="189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Audio: D. </a:t>
            </a:r>
            <a:r>
              <a:rPr lang="en-US" dirty="0" err="1"/>
              <a:t>Stello</a:t>
            </a:r>
            <a:endParaRPr lang="en-US" dirty="0"/>
          </a:p>
        </p:txBody>
      </p:sp>
      <p:pic>
        <p:nvPicPr>
          <p:cNvPr id="9218" name="Picture 2" descr="https://upload.wikimedia.org/wikipedia/commons/thumb/c/c8/Earthquake_wave_paths.svg/800px-Earthquake_wave_paths.svg.png">
            <a:extLst>
              <a:ext uri="{FF2B5EF4-FFF2-40B4-BE49-F238E27FC236}">
                <a16:creationId xmlns:a16="http://schemas.microsoft.com/office/drawing/2014/main" id="{2189ED83-0A3E-0043-BF4B-1D6B204D2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64" y="2248757"/>
            <a:ext cx="59055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upload.wikimedia.org/wikipedia/commons/thumb/c/c8/Earthquake_wave_paths.svg/800px-Earthquake_wave_paths.svg.png">
            <a:extLst>
              <a:ext uri="{FF2B5EF4-FFF2-40B4-BE49-F238E27FC236}">
                <a16:creationId xmlns:a16="http://schemas.microsoft.com/office/drawing/2014/main" id="{5EA6659F-C191-DF4F-8075-CE2B56473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85"/>
          <a:stretch/>
        </p:blipFill>
        <p:spPr bwMode="auto">
          <a:xfrm>
            <a:off x="1574292" y="6426059"/>
            <a:ext cx="5905500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97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0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8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0D8B1-05FC-1E43-9B87-AE61CD4B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80" y="1237906"/>
            <a:ext cx="5549900" cy="468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898742-7990-1044-AF41-2B4086A6C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048" y="680342"/>
            <a:ext cx="4622744" cy="549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F32FE-48EF-1545-8952-57415A668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00" y="206920"/>
            <a:ext cx="21463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6FEE3-E6C7-1742-B60E-3BFE2ED1D96D}"/>
              </a:ext>
            </a:extLst>
          </p:cNvPr>
          <p:cNvSpPr txBox="1"/>
          <p:nvPr/>
        </p:nvSpPr>
        <p:spPr>
          <a:xfrm rot="16200000">
            <a:off x="-1199650" y="5154729"/>
            <a:ext cx="292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Christensen-Dalsgaard 2002</a:t>
            </a:r>
          </a:p>
        </p:txBody>
      </p:sp>
    </p:spTree>
    <p:extLst>
      <p:ext uri="{BB962C8B-B14F-4D97-AF65-F5344CB8AC3E}">
        <p14:creationId xmlns:p14="http://schemas.microsoft.com/office/powerpoint/2010/main" val="137665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9EB67C5-F157-844C-A602-063ADC37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2789AC9-71F9-B94F-9DA7-5392F89E5139}"/>
              </a:ext>
            </a:extLst>
          </p:cNvPr>
          <p:cNvSpPr txBox="1">
            <a:spLocks/>
          </p:cNvSpPr>
          <p:nvPr/>
        </p:nvSpPr>
        <p:spPr>
          <a:xfrm>
            <a:off x="2231136" y="2153412"/>
            <a:ext cx="9784080" cy="44261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rgbClr val="00B050"/>
                </a:solidFill>
              </a:rPr>
              <a:t>Solar metallicity (</a:t>
            </a:r>
            <a:r>
              <a:rPr lang="en-US" sz="2200" dirty="0" err="1">
                <a:solidFill>
                  <a:srgbClr val="00B050"/>
                </a:solidFill>
              </a:rPr>
              <a:t>Basu</a:t>
            </a:r>
            <a:r>
              <a:rPr lang="en-US" sz="2200" dirty="0">
                <a:solidFill>
                  <a:srgbClr val="00B050"/>
                </a:solidFill>
              </a:rPr>
              <a:t> &amp; </a:t>
            </a:r>
            <a:r>
              <a:rPr lang="en-US" sz="2200" dirty="0" err="1">
                <a:solidFill>
                  <a:srgbClr val="00B050"/>
                </a:solidFill>
              </a:rPr>
              <a:t>Antia</a:t>
            </a:r>
            <a:r>
              <a:rPr lang="en-US" sz="2200" dirty="0">
                <a:solidFill>
                  <a:srgbClr val="00B050"/>
                </a:solidFill>
              </a:rPr>
              <a:t> 2008)</a:t>
            </a:r>
          </a:p>
          <a:p>
            <a:r>
              <a:rPr lang="en-US" sz="2200" dirty="0">
                <a:solidFill>
                  <a:srgbClr val="00B050"/>
                </a:solidFill>
              </a:rPr>
              <a:t>Solar neutrino problem (</a:t>
            </a:r>
            <a:r>
              <a:rPr lang="en-US" sz="2200" dirty="0" err="1">
                <a:solidFill>
                  <a:srgbClr val="00B050"/>
                </a:solidFill>
              </a:rPr>
              <a:t>Bahcall</a:t>
            </a:r>
            <a:r>
              <a:rPr lang="en-US" sz="2200" dirty="0">
                <a:solidFill>
                  <a:srgbClr val="00B050"/>
                </a:solidFill>
              </a:rPr>
              <a:t>+ 2001)</a:t>
            </a:r>
          </a:p>
          <a:p>
            <a:r>
              <a:rPr lang="en-US" sz="2200" dirty="0">
                <a:solidFill>
                  <a:srgbClr val="00B050"/>
                </a:solidFill>
              </a:rPr>
              <a:t>Solar rotation profile (e.g., Chaplin+ 1999)</a:t>
            </a:r>
          </a:p>
          <a:p>
            <a:r>
              <a:rPr lang="en-US" sz="2200" dirty="0">
                <a:solidFill>
                  <a:srgbClr val="FF0000"/>
                </a:solidFill>
              </a:rPr>
              <a:t>Magnetic fields in the core (Mosser+ 2012b; Garcia+ 2014, Fuller+ 2015; </a:t>
            </a:r>
            <a:r>
              <a:rPr lang="en-US" sz="2200" dirty="0" err="1">
                <a:solidFill>
                  <a:srgbClr val="FF0000"/>
                </a:solidFill>
              </a:rPr>
              <a:t>Stello</a:t>
            </a:r>
            <a:r>
              <a:rPr lang="en-US" sz="2200" dirty="0">
                <a:solidFill>
                  <a:srgbClr val="FF0000"/>
                </a:solidFill>
              </a:rPr>
              <a:t>+ 2016)</a:t>
            </a:r>
          </a:p>
          <a:p>
            <a:r>
              <a:rPr lang="en-US" sz="2200" dirty="0">
                <a:solidFill>
                  <a:srgbClr val="FF0000"/>
                </a:solidFill>
              </a:rPr>
              <a:t>Convection physics in the core of red clump stars (Constantino+ 2015)</a:t>
            </a:r>
          </a:p>
          <a:p>
            <a:r>
              <a:rPr lang="en-US" sz="2200" dirty="0">
                <a:solidFill>
                  <a:srgbClr val="FF0000"/>
                </a:solidFill>
              </a:rPr>
              <a:t>Evolutionary state (Beck+ 2011; Bedding+ 2011; Mosser+, 2014a; </a:t>
            </a:r>
            <a:r>
              <a:rPr lang="en-US" sz="2200" dirty="0" err="1">
                <a:solidFill>
                  <a:srgbClr val="FF0000"/>
                </a:solidFill>
              </a:rPr>
              <a:t>Elsworth</a:t>
            </a:r>
            <a:r>
              <a:rPr lang="en-US" sz="2200" dirty="0">
                <a:solidFill>
                  <a:srgbClr val="FF0000"/>
                </a:solidFill>
              </a:rPr>
              <a:t>+ 2017)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Angular momentum transport (</a:t>
            </a:r>
            <a:r>
              <a:rPr lang="en-US" sz="2200" dirty="0" err="1">
                <a:solidFill>
                  <a:srgbClr val="FF0000"/>
                </a:solidFill>
              </a:rPr>
              <a:t>Deheuvels</a:t>
            </a:r>
            <a:r>
              <a:rPr lang="en-US" sz="2200" dirty="0">
                <a:solidFill>
                  <a:srgbClr val="FF0000"/>
                </a:solidFill>
              </a:rPr>
              <a:t>+ 2012; Mosser+ 2012; </a:t>
            </a:r>
            <a:r>
              <a:rPr lang="en-US" sz="2200" dirty="0" err="1">
                <a:solidFill>
                  <a:srgbClr val="FF0000"/>
                </a:solidFill>
              </a:rPr>
              <a:t>Tayar</a:t>
            </a:r>
            <a:r>
              <a:rPr lang="en-US" sz="2200" dirty="0">
                <a:solidFill>
                  <a:srgbClr val="FF0000"/>
                </a:solidFill>
              </a:rPr>
              <a:t> &amp; </a:t>
            </a:r>
            <a:r>
              <a:rPr lang="en-US" sz="2200" dirty="0" err="1">
                <a:solidFill>
                  <a:srgbClr val="FF0000"/>
                </a:solidFill>
              </a:rPr>
              <a:t>Pinsonneault</a:t>
            </a:r>
            <a:r>
              <a:rPr lang="en-US" sz="2200" dirty="0">
                <a:solidFill>
                  <a:srgbClr val="FF0000"/>
                </a:solidFill>
              </a:rPr>
              <a:t> 2013)</a:t>
            </a:r>
          </a:p>
          <a:p>
            <a:r>
              <a:rPr lang="en-US" sz="2200" dirty="0">
                <a:solidFill>
                  <a:srgbClr val="FF0000"/>
                </a:solidFill>
              </a:rPr>
              <a:t>Galactic archaeology (e.g., </a:t>
            </a:r>
            <a:r>
              <a:rPr lang="en-US" sz="2200" dirty="0" err="1">
                <a:solidFill>
                  <a:srgbClr val="FF0000"/>
                </a:solidFill>
              </a:rPr>
              <a:t>Miglio</a:t>
            </a:r>
            <a:r>
              <a:rPr lang="en-US" sz="2200" dirty="0">
                <a:solidFill>
                  <a:srgbClr val="FF0000"/>
                </a:solidFill>
              </a:rPr>
              <a:t>+ 2009, Chaplin+ 2011a, Sharma+ 2016, 2017, Anders+ 2017)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7263CE4-5E0C-3540-8C65-90D8B4B76AFF}"/>
              </a:ext>
            </a:extLst>
          </p:cNvPr>
          <p:cNvSpPr txBox="1">
            <a:spLocks/>
          </p:cNvSpPr>
          <p:nvPr/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Asteroseismology: biggest hits (so far)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7D6B8-2E7B-0144-8BE4-073A52B11C74}"/>
              </a:ext>
            </a:extLst>
          </p:cNvPr>
          <p:cNvSpPr txBox="1"/>
          <p:nvPr/>
        </p:nvSpPr>
        <p:spPr>
          <a:xfrm>
            <a:off x="1110175" y="2771746"/>
            <a:ext cx="7643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Sun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722D7-231B-F648-B080-C20F063C3809}"/>
              </a:ext>
            </a:extLst>
          </p:cNvPr>
          <p:cNvSpPr txBox="1"/>
          <p:nvPr/>
        </p:nvSpPr>
        <p:spPr>
          <a:xfrm>
            <a:off x="713232" y="4704589"/>
            <a:ext cx="1517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Red giants</a:t>
            </a:r>
          </a:p>
        </p:txBody>
      </p:sp>
    </p:spTree>
    <p:extLst>
      <p:ext uri="{BB962C8B-B14F-4D97-AF65-F5344CB8AC3E}">
        <p14:creationId xmlns:p14="http://schemas.microsoft.com/office/powerpoint/2010/main" val="76872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5BC5-01F1-C941-86FE-938AD663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Kepler/K2 revolution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D29E8-968F-0041-9C17-07A07E7D65D7}"/>
              </a:ext>
            </a:extLst>
          </p:cNvPr>
          <p:cNvSpPr txBox="1"/>
          <p:nvPr/>
        </p:nvSpPr>
        <p:spPr>
          <a:xfrm>
            <a:off x="7586520" y="2153412"/>
            <a:ext cx="46054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" dirty="0"/>
              <a:t>CoRoT (Baglin+ 2007) </a:t>
            </a:r>
            <a:r>
              <a:rPr lang="da" dirty="0">
                <a:solidFill>
                  <a:srgbClr val="92D050"/>
                </a:solidFill>
              </a:rPr>
              <a:t>4k red giants</a:t>
            </a:r>
            <a:r>
              <a:rPr lang="da" dirty="0"/>
              <a:t> (</a:t>
            </a:r>
            <a:r>
              <a:rPr lang="en-US" dirty="0"/>
              <a:t>de Assis Peralta+ 2019)</a:t>
            </a:r>
            <a:endParaRPr lang="da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" dirty="0"/>
              <a:t>Kepler &amp; K2 (Borucki+2010; Howell+ 2014) </a:t>
            </a:r>
            <a:r>
              <a:rPr lang="da" dirty="0">
                <a:solidFill>
                  <a:srgbClr val="92D050"/>
                </a:solidFill>
              </a:rPr>
              <a:t>25k+; ecliptic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" dirty="0"/>
              <a:t>TESS (Ricker+ 2014) </a:t>
            </a:r>
            <a:r>
              <a:rPr lang="da" dirty="0">
                <a:solidFill>
                  <a:srgbClr val="92D050"/>
                </a:solidFill>
              </a:rPr>
              <a:t>600k+; all-sky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" dirty="0"/>
              <a:t>Precisions in fundamental stellar parameters (e.g., : Pinsonneault+ 2018)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" dirty="0"/>
              <a:t>Mass 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" dirty="0"/>
              <a:t>Radius 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Distance 3% &lt; 3kpc, 5% &gt; 3kpc </a:t>
            </a:r>
            <a:r>
              <a:rPr lang="en-US" dirty="0"/>
              <a:t>(e.g., Mathur+ 2015)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Age 10%—30% </a:t>
            </a:r>
            <a:r>
              <a:rPr lang="en-US" dirty="0"/>
              <a:t>(e.g., Silva Aguirre+ 2015,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mergers between z=3-4 (stellar ages of 11.6Gyr and 12.2Gyr) (e.g., Zolotov+ 2009) versus more recent, Sagittarius-like mergers (5-9Gyr) require 10%-30% precision</a:t>
            </a:r>
            <a:r>
              <a:rPr lang="da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1AE03-3A98-3C4D-843A-50A1FC08A2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447"/>
          <a:stretch/>
        </p:blipFill>
        <p:spPr>
          <a:xfrm>
            <a:off x="72268" y="2476340"/>
            <a:ext cx="7514252" cy="348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9E5D3-620F-BA47-AF7F-18E207DD805F}"/>
              </a:ext>
            </a:extLst>
          </p:cNvPr>
          <p:cNvSpPr txBox="1"/>
          <p:nvPr/>
        </p:nvSpPr>
        <p:spPr>
          <a:xfrm>
            <a:off x="72268" y="6348996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Carter Roberts</a:t>
            </a:r>
          </a:p>
        </p:txBody>
      </p:sp>
      <p:pic>
        <p:nvPicPr>
          <p:cNvPr id="6" name="dice_dice_MW_Sgr_s_Pdens11_pdg1024_yzproj_octr_Pdens9_snap_1_201_frac_mov.mov">
            <a:hlinkClick r:id="" action="ppaction://media"/>
            <a:extLst>
              <a:ext uri="{FF2B5EF4-FFF2-40B4-BE49-F238E27FC236}">
                <a16:creationId xmlns:a16="http://schemas.microsoft.com/office/drawing/2014/main" id="{B93F5815-A663-0848-AFD3-35A65D827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93" y="2356766"/>
            <a:ext cx="7571327" cy="3785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FBE69-FCDC-074D-A226-D01BDEB93125}"/>
              </a:ext>
            </a:extLst>
          </p:cNvPr>
          <p:cNvSpPr txBox="1"/>
          <p:nvPr/>
        </p:nvSpPr>
        <p:spPr>
          <a:xfrm>
            <a:off x="4294680" y="6341212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Bland-</a:t>
            </a:r>
            <a:r>
              <a:rPr lang="en-US" dirty="0" err="1"/>
              <a:t>Hawhorn</a:t>
            </a:r>
            <a:r>
              <a:rPr lang="en-US" dirty="0"/>
              <a:t>+ 2018</a:t>
            </a:r>
          </a:p>
        </p:txBody>
      </p:sp>
    </p:spTree>
    <p:extLst>
      <p:ext uri="{BB962C8B-B14F-4D97-AF65-F5344CB8AC3E}">
        <p14:creationId xmlns:p14="http://schemas.microsoft.com/office/powerpoint/2010/main" val="2287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71D22-4C9E-214F-AF20-93AF64EF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3" y="1351057"/>
            <a:ext cx="11733531" cy="4155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7A3D6-4617-6341-80BD-D5E0D78EC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897" y="1351057"/>
            <a:ext cx="6100937" cy="4155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240F7-7C5E-6A44-BBF3-3C2D9CDA8628}"/>
              </a:ext>
            </a:extLst>
          </p:cNvPr>
          <p:cNvSpPr txBox="1"/>
          <p:nvPr/>
        </p:nvSpPr>
        <p:spPr>
          <a:xfrm>
            <a:off x="10003536" y="648866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Silva Aguirre+ 2018 </a:t>
            </a:r>
          </a:p>
        </p:txBody>
      </p:sp>
    </p:spTree>
    <p:extLst>
      <p:ext uri="{BB962C8B-B14F-4D97-AF65-F5344CB8AC3E}">
        <p14:creationId xmlns:p14="http://schemas.microsoft.com/office/powerpoint/2010/main" val="282839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240376A-99A0-2C4A-9B66-61A5812BB4E2}"/>
              </a:ext>
            </a:extLst>
          </p:cNvPr>
          <p:cNvSpPr txBox="1"/>
          <p:nvPr/>
        </p:nvSpPr>
        <p:spPr>
          <a:xfrm>
            <a:off x="10135288" y="2127801"/>
            <a:ext cx="2105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Stars have a core-envelope structure, and must be fusing elements in their core to supply pressure</a:t>
            </a:r>
          </a:p>
          <a:p>
            <a:endParaRPr lang="en-US" dirty="0"/>
          </a:p>
          <a:p>
            <a:r>
              <a:rPr lang="en-US" dirty="0"/>
              <a:t>Energy generation rate balances its luminosity (thermal equilibrium)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698B49-AC0E-4346-AE5C-037FA28F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63" y="2615612"/>
            <a:ext cx="5754415" cy="3666530"/>
          </a:xfrm>
          <a:prstGeom prst="rect">
            <a:avLst/>
          </a:prstGeom>
        </p:spPr>
      </p:pic>
      <p:pic>
        <p:nvPicPr>
          <p:cNvPr id="2050" name="Picture 2" descr="Proton-Proton Chain">
            <a:extLst>
              <a:ext uri="{FF2B5EF4-FFF2-40B4-BE49-F238E27FC236}">
                <a16:creationId xmlns:a16="http://schemas.microsoft.com/office/drawing/2014/main" id="{46708029-6F79-1646-905C-694635FE9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13" y="3446367"/>
            <a:ext cx="3526446" cy="125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0BD637-FFD7-2A40-AB52-E99A3209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Intro to stars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4798B8-0A7E-1949-B77C-BD8D23D1760C}"/>
              </a:ext>
            </a:extLst>
          </p:cNvPr>
          <p:cNvCxnSpPr/>
          <p:nvPr/>
        </p:nvCxnSpPr>
        <p:spPr>
          <a:xfrm>
            <a:off x="2651760" y="4075330"/>
            <a:ext cx="2944368" cy="629259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2B666F-C5F0-F24D-8611-84059D8B2DA9}"/>
              </a:ext>
            </a:extLst>
          </p:cNvPr>
          <p:cNvSpPr txBox="1"/>
          <p:nvPr/>
        </p:nvSpPr>
        <p:spPr>
          <a:xfrm>
            <a:off x="7896262" y="5867926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9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1DD9-CCB9-EC4B-89A7-CE7E0AB1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K2 galactic archaeology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F4D90-D861-8040-87F4-B42F66BAA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6082" y="2603752"/>
            <a:ext cx="3175897" cy="2916194"/>
          </a:xfrm>
        </p:spPr>
        <p:txBody>
          <a:bodyPr>
            <a:noAutofit/>
          </a:bodyPr>
          <a:lstStyle/>
          <a:p>
            <a:r>
              <a:rPr lang="en-US" dirty="0"/>
              <a:t>K2 GAP DR1: </a:t>
            </a:r>
            <a:r>
              <a:rPr lang="en-US" dirty="0">
                <a:solidFill>
                  <a:srgbClr val="92D050"/>
                </a:solidFill>
              </a:rPr>
              <a:t>1k </a:t>
            </a:r>
            <a:r>
              <a:rPr lang="en-US" dirty="0"/>
              <a:t>(</a:t>
            </a:r>
            <a:r>
              <a:rPr lang="en-US" dirty="0" err="1"/>
              <a:t>Stello</a:t>
            </a:r>
            <a:r>
              <a:rPr lang="en-US" dirty="0"/>
              <a:t>, Zinn+ 2017)</a:t>
            </a:r>
          </a:p>
          <a:p>
            <a:r>
              <a:rPr lang="en-US" dirty="0"/>
              <a:t>K2 GAP DR2: ~</a:t>
            </a:r>
            <a:r>
              <a:rPr lang="en-US" dirty="0">
                <a:solidFill>
                  <a:srgbClr val="92D050"/>
                </a:solidFill>
              </a:rPr>
              <a:t>4k</a:t>
            </a:r>
            <a:r>
              <a:rPr lang="en-US" dirty="0"/>
              <a:t> (Zinn+, in prep.)</a:t>
            </a:r>
          </a:p>
          <a:p>
            <a:r>
              <a:rPr lang="en-US" dirty="0"/>
              <a:t>Data from 6 independent </a:t>
            </a:r>
            <a:r>
              <a:rPr lang="en-US" dirty="0" err="1"/>
              <a:t>asteroseismic</a:t>
            </a:r>
            <a:r>
              <a:rPr lang="en-US" dirty="0"/>
              <a:t> pipelines (including BAM)</a:t>
            </a:r>
          </a:p>
          <a:p>
            <a:r>
              <a:rPr lang="en-US" dirty="0"/>
              <a:t>Goal:</a:t>
            </a:r>
          </a:p>
          <a:p>
            <a:r>
              <a:rPr lang="en-US" dirty="0"/>
              <a:t>Provide precise giant radii (ages) for a complete set of giants across the Galaxy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0A1B02-81EF-2741-B621-1F20CCCBC36D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1D683-D1E8-AB42-88AA-E312AB2DF400}"/>
              </a:ext>
            </a:extLst>
          </p:cNvPr>
          <p:cNvSpPr txBox="1"/>
          <p:nvPr/>
        </p:nvSpPr>
        <p:spPr>
          <a:xfrm>
            <a:off x="11430652" y="6488668"/>
            <a:ext cx="9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2C277-667B-B14C-B1ED-F71CA088360B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EC73D-E238-C845-B6B6-054FF416811C}"/>
              </a:ext>
            </a:extLst>
          </p:cNvPr>
          <p:cNvSpPr/>
          <p:nvPr/>
        </p:nvSpPr>
        <p:spPr>
          <a:xfrm>
            <a:off x="6932814" y="4704589"/>
            <a:ext cx="1778924" cy="831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2 campaign fields on the sky">
            <a:extLst>
              <a:ext uri="{FF2B5EF4-FFF2-40B4-BE49-F238E27FC236}">
                <a16:creationId xmlns:a16="http://schemas.microsoft.com/office/drawing/2014/main" id="{2ED0D5ED-DB62-9B4F-B511-6949B8DE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49" y="2931008"/>
            <a:ext cx="8284604" cy="25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760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D7B01-5AA2-D049-913B-7A6E4435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01" y="1974248"/>
            <a:ext cx="3972398" cy="472393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34010F9-F49F-E84E-B7CA-0DB629F88DC3}"/>
              </a:ext>
            </a:extLst>
          </p:cNvPr>
          <p:cNvSpPr/>
          <p:nvPr/>
        </p:nvSpPr>
        <p:spPr>
          <a:xfrm>
            <a:off x="4881799" y="2211992"/>
            <a:ext cx="2109864" cy="1819031"/>
          </a:xfrm>
          <a:prstGeom prst="ellipse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ED5BE4-EB80-F241-A505-B0C8EF7E7ED9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34F4F-A7E9-1541-BBD8-28B9166F0C15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</p:spTree>
    <p:extLst>
      <p:ext uri="{BB962C8B-B14F-4D97-AF65-F5344CB8AC3E}">
        <p14:creationId xmlns:p14="http://schemas.microsoft.com/office/powerpoint/2010/main" val="394838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sted-image.tif"/>
          <p:cNvPicPr/>
          <p:nvPr/>
        </p:nvPicPr>
        <p:blipFill>
          <a:blip r:embed="rId3"/>
          <a:stretch>
            <a:fillRect/>
          </a:stretch>
        </p:blipFill>
        <p:spPr>
          <a:xfrm>
            <a:off x="2005997" y="2240177"/>
            <a:ext cx="4323661" cy="3092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tif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236316"/>
            <a:ext cx="4040999" cy="304826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8688628" y="2725029"/>
            <a:ext cx="892969" cy="892969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949494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109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9AC46E-B0FD-2E41-9718-0BF7E2E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3CA5EC9-E439-1043-97A6-7F1C6B63A519}"/>
              </a:ext>
            </a:extLst>
          </p:cNvPr>
          <p:cNvSpPr txBox="1">
            <a:spLocks/>
          </p:cNvSpPr>
          <p:nvPr/>
        </p:nvSpPr>
        <p:spPr bwMode="black">
          <a:xfrm>
            <a:off x="2236054" y="96855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Asteroseismology: </a:t>
            </a:r>
            <a:r>
              <a:rPr lang="en-US" dirty="0" err="1"/>
              <a:t>numax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4E18E-5B4A-5041-980C-8C97553BD898}"/>
              </a:ext>
            </a:extLst>
          </p:cNvPr>
          <p:cNvSpPr txBox="1"/>
          <p:nvPr/>
        </p:nvSpPr>
        <p:spPr>
          <a:xfrm rot="16200000">
            <a:off x="39307" y="3162059"/>
            <a:ext cx="34409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Relative Flux [ppm]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4B3C7-3916-9D4A-8957-66AAE89A5AB7}"/>
              </a:ext>
            </a:extLst>
          </p:cNvPr>
          <p:cNvSpPr txBox="1"/>
          <p:nvPr/>
        </p:nvSpPr>
        <p:spPr>
          <a:xfrm>
            <a:off x="3464659" y="5429045"/>
            <a:ext cx="203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Time [day]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161BEF-E134-9A48-979F-08E0B68B2BE6}"/>
                  </a:ext>
                </a:extLst>
              </p:cNvPr>
              <p:cNvSpPr txBox="1"/>
              <p:nvPr/>
            </p:nvSpPr>
            <p:spPr>
              <a:xfrm>
                <a:off x="6787086" y="5429045"/>
                <a:ext cx="38030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Frequency [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600" dirty="0"/>
                  <a:t>Hz]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161BEF-E134-9A48-979F-08E0B68B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086" y="5429045"/>
                <a:ext cx="3803084" cy="492443"/>
              </a:xfrm>
              <a:prstGeom prst="rect">
                <a:avLst/>
              </a:prstGeom>
              <a:blipFill>
                <a:blip r:embed="rId5"/>
                <a:stretch>
                  <a:fillRect l="-2326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970464-FFAE-3342-B455-90996CC260B7}"/>
                  </a:ext>
                </a:extLst>
              </p:cNvPr>
              <p:cNvSpPr txBox="1"/>
              <p:nvPr/>
            </p:nvSpPr>
            <p:spPr>
              <a:xfrm rot="5400000">
                <a:off x="7870145" y="4436533"/>
                <a:ext cx="512415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Power Density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ppm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2600" dirty="0"/>
                      <m:t>Hz</m:t>
                    </m:r>
                  </m:oMath>
                </a14:m>
                <a:r>
                  <a:rPr lang="en-US" sz="2600" dirty="0"/>
                  <a:t>]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970464-FFAE-3342-B455-90996CC26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870145" y="4436533"/>
                <a:ext cx="5124156" cy="492443"/>
              </a:xfrm>
              <a:prstGeom prst="rect">
                <a:avLst/>
              </a:prstGeom>
              <a:blipFill>
                <a:blip r:embed="rId6"/>
                <a:stretch>
                  <a:fillRect l="-27500" t="-198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9D2AF77-17F8-AE49-BD19-A6D288402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7086" y="5706860"/>
            <a:ext cx="31115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80380-7ED0-594D-A8E4-7697F6023D62}"/>
              </a:ext>
            </a:extLst>
          </p:cNvPr>
          <p:cNvSpPr txBox="1"/>
          <p:nvPr/>
        </p:nvSpPr>
        <p:spPr>
          <a:xfrm>
            <a:off x="4431058" y="6145010"/>
            <a:ext cx="231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RELATION: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55670A-7074-ED4A-96F4-8732FFB84874}"/>
              </a:ext>
            </a:extLst>
          </p:cNvPr>
          <p:cNvCxnSpPr/>
          <p:nvPr/>
        </p:nvCxnSpPr>
        <p:spPr>
          <a:xfrm>
            <a:off x="9125340" y="2254977"/>
            <a:ext cx="0" cy="2892433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B75302A-DB2A-FE44-BD51-AFD2EB311B4E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AC73E4-C38A-6B45-BF05-E106F5F45F1A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</p:spTree>
    <p:extLst>
      <p:ext uri="{BB962C8B-B14F-4D97-AF65-F5344CB8AC3E}">
        <p14:creationId xmlns:p14="http://schemas.microsoft.com/office/powerpoint/2010/main" val="152867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asted-image.tif"/>
          <p:cNvPicPr/>
          <p:nvPr/>
        </p:nvPicPr>
        <p:blipFill>
          <a:blip r:embed="rId3"/>
          <a:stretch>
            <a:fillRect/>
          </a:stretch>
        </p:blipFill>
        <p:spPr>
          <a:xfrm>
            <a:off x="1862369" y="2141453"/>
            <a:ext cx="4323661" cy="3092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kepler_ex_excess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5662684" y="1891214"/>
            <a:ext cx="4689101" cy="35168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9A8003-7710-4746-827F-1AD5620B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Asteroseismology: </a:t>
            </a:r>
            <a:r>
              <a:rPr lang="en-US" dirty="0" err="1"/>
              <a:t>Dnu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1B70F-E87D-054E-A4C7-ACE9A1C38DF1}"/>
              </a:ext>
            </a:extLst>
          </p:cNvPr>
          <p:cNvSpPr txBox="1"/>
          <p:nvPr/>
        </p:nvSpPr>
        <p:spPr>
          <a:xfrm rot="16200000">
            <a:off x="-121734" y="3182778"/>
            <a:ext cx="34409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Relative Flux [ppm]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8949A3-4144-384D-96E1-E3FF1F8776F5}"/>
              </a:ext>
            </a:extLst>
          </p:cNvPr>
          <p:cNvSpPr txBox="1"/>
          <p:nvPr/>
        </p:nvSpPr>
        <p:spPr>
          <a:xfrm>
            <a:off x="3204120" y="5408039"/>
            <a:ext cx="203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Time [day]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DCAF58-A122-294C-A64B-99C1E023C3AF}"/>
                  </a:ext>
                </a:extLst>
              </p:cNvPr>
              <p:cNvSpPr txBox="1"/>
              <p:nvPr/>
            </p:nvSpPr>
            <p:spPr>
              <a:xfrm>
                <a:off x="6526547" y="5408039"/>
                <a:ext cx="380308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Frequency [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600" dirty="0"/>
                  <a:t>Hz]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DCAF58-A122-294C-A64B-99C1E023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547" y="5408039"/>
                <a:ext cx="3803084" cy="492443"/>
              </a:xfrm>
              <a:prstGeom prst="rect">
                <a:avLst/>
              </a:prstGeom>
              <a:blipFill>
                <a:blip r:embed="rId5"/>
                <a:stretch>
                  <a:fillRect l="-2667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78FAFC-E725-1D47-B197-37CA4F847E8B}"/>
                  </a:ext>
                </a:extLst>
              </p:cNvPr>
              <p:cNvSpPr txBox="1"/>
              <p:nvPr/>
            </p:nvSpPr>
            <p:spPr>
              <a:xfrm rot="5400000">
                <a:off x="7870145" y="4436533"/>
                <a:ext cx="512415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Power Density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ppm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2600" dirty="0"/>
                      <m:t>Hz</m:t>
                    </m:r>
                  </m:oMath>
                </a14:m>
                <a:r>
                  <a:rPr lang="en-US" sz="2600" dirty="0"/>
                  <a:t>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78FAFC-E725-1D47-B197-37CA4F84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870145" y="4436533"/>
                <a:ext cx="5124156" cy="492443"/>
              </a:xfrm>
              <a:prstGeom prst="rect">
                <a:avLst/>
              </a:prstGeom>
              <a:blipFill>
                <a:blip r:embed="rId6"/>
                <a:stretch>
                  <a:fillRect l="-27500" t="-198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45B4F6-6B72-8344-892C-0CEA14F031E0}"/>
              </a:ext>
            </a:extLst>
          </p:cNvPr>
          <p:cNvCxnSpPr>
            <a:cxnSpLocks/>
          </p:cNvCxnSpPr>
          <p:nvPr/>
        </p:nvCxnSpPr>
        <p:spPr>
          <a:xfrm>
            <a:off x="7072604" y="3844212"/>
            <a:ext cx="50385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403A80-5E4E-8843-872C-4E19DD3E4496}"/>
              </a:ext>
            </a:extLst>
          </p:cNvPr>
          <p:cNvCxnSpPr>
            <a:cxnSpLocks/>
          </p:cNvCxnSpPr>
          <p:nvPr/>
        </p:nvCxnSpPr>
        <p:spPr>
          <a:xfrm>
            <a:off x="7576457" y="3844212"/>
            <a:ext cx="50385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648C4C-FCC2-FE41-8285-50160F817BBF}"/>
              </a:ext>
            </a:extLst>
          </p:cNvPr>
          <p:cNvCxnSpPr>
            <a:cxnSpLocks/>
          </p:cNvCxnSpPr>
          <p:nvPr/>
        </p:nvCxnSpPr>
        <p:spPr>
          <a:xfrm>
            <a:off x="8080310" y="3844212"/>
            <a:ext cx="50385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latex2png.com/output/latex_3342a6b248efa4c1eb900b2886a67d0d.png">
            <a:extLst>
              <a:ext uri="{FF2B5EF4-FFF2-40B4-BE49-F238E27FC236}">
                <a16:creationId xmlns:a16="http://schemas.microsoft.com/office/drawing/2014/main" id="{2F3B3B44-CBBA-324A-88A8-4F937EB6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855" y="5918196"/>
            <a:ext cx="2063778" cy="6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FB7922-05D9-344A-B554-EED40ACBAFE1}"/>
              </a:ext>
            </a:extLst>
          </p:cNvPr>
          <p:cNvSpPr txBox="1"/>
          <p:nvPr/>
        </p:nvSpPr>
        <p:spPr>
          <a:xfrm>
            <a:off x="5288304" y="6140756"/>
            <a:ext cx="231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RELATION: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50BA4B-4640-6C4C-B0E8-BFFBC488837D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15CF9F-F70E-5046-A84B-68F465FF0F21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</p:spTree>
    <p:extLst>
      <p:ext uri="{BB962C8B-B14F-4D97-AF65-F5344CB8AC3E}">
        <p14:creationId xmlns:p14="http://schemas.microsoft.com/office/powerpoint/2010/main" val="8294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9A8003-7710-4746-827F-1AD5620B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Asteroseismology:</a:t>
            </a:r>
            <a:br>
              <a:rPr lang="en-US" dirty="0"/>
            </a:br>
            <a:r>
              <a:rPr lang="en-US" dirty="0"/>
              <a:t>scaling relations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A1373-6CB4-5649-BEDE-86420A74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4" y="2564940"/>
            <a:ext cx="5369515" cy="1164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7EDEFB-06CF-954D-8664-926FDA681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94" y="4140488"/>
            <a:ext cx="4241800" cy="146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40D29-C0CB-1D43-9A72-994866DF7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219" y="2750407"/>
            <a:ext cx="6368554" cy="114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DE489C-613F-3940-85C6-C489CC167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209" y="3895970"/>
            <a:ext cx="6448791" cy="142877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A6A8792-87C9-2548-B806-E360896370DC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394AD-9647-AA40-8C49-370361B0AC0C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</p:spTree>
    <p:extLst>
      <p:ext uri="{BB962C8B-B14F-4D97-AF65-F5344CB8AC3E}">
        <p14:creationId xmlns:p14="http://schemas.microsoft.com/office/powerpoint/2010/main" val="349080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4500" dirty="0">
                <a:solidFill>
                  <a:schemeClr val="tx1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BAM</a:t>
            </a:r>
            <a:endParaRPr sz="4500" dirty="0">
              <a:solidFill>
                <a:schemeClr val="tx1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pic>
        <p:nvPicPr>
          <p:cNvPr id="55" name="pasted-image.png"/>
          <p:cNvPicPr/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3752"/>
          <a:stretch>
            <a:fillRect/>
          </a:stretch>
        </p:blipFill>
        <p:spPr>
          <a:xfrm>
            <a:off x="2984931" y="5842997"/>
            <a:ext cx="2434612" cy="517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tif">
            <a:extLst>
              <a:ext uri="{FF2B5EF4-FFF2-40B4-BE49-F238E27FC236}">
                <a16:creationId xmlns:a16="http://schemas.microsoft.com/office/drawing/2014/main" id="{85C6CA51-DD31-D340-928B-ED6511BF86C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48987" y="2278068"/>
            <a:ext cx="4199111" cy="417080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79">
            <a:extLst>
              <a:ext uri="{FF2B5EF4-FFF2-40B4-BE49-F238E27FC236}">
                <a16:creationId xmlns:a16="http://schemas.microsoft.com/office/drawing/2014/main" id="{63EC076C-606F-CB42-A0B7-408343235B6E}"/>
              </a:ext>
            </a:extLst>
          </p:cNvPr>
          <p:cNvSpPr/>
          <p:nvPr/>
        </p:nvSpPr>
        <p:spPr>
          <a:xfrm>
            <a:off x="5100176" y="4129533"/>
            <a:ext cx="1991647" cy="426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gradFill>
            <a:gsLst>
              <a:gs pos="0">
                <a:srgbClr val="FB4912"/>
              </a:gs>
              <a:gs pos="100000">
                <a:srgbClr val="C82506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5" name="Shape 80">
            <a:extLst>
              <a:ext uri="{FF2B5EF4-FFF2-40B4-BE49-F238E27FC236}">
                <a16:creationId xmlns:a16="http://schemas.microsoft.com/office/drawing/2014/main" id="{5291906A-36A5-7D47-9E2F-194C110C1DE5}"/>
              </a:ext>
            </a:extLst>
          </p:cNvPr>
          <p:cNvSpPr/>
          <p:nvPr/>
        </p:nvSpPr>
        <p:spPr>
          <a:xfrm>
            <a:off x="5888929" y="3804818"/>
            <a:ext cx="168155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531" dirty="0"/>
              <a:t>granulation</a:t>
            </a:r>
          </a:p>
        </p:txBody>
      </p:sp>
      <p:sp>
        <p:nvSpPr>
          <p:cNvPr id="16" name="Shape 83">
            <a:extLst>
              <a:ext uri="{FF2B5EF4-FFF2-40B4-BE49-F238E27FC236}">
                <a16:creationId xmlns:a16="http://schemas.microsoft.com/office/drawing/2014/main" id="{4E689347-8C6E-6449-A2F6-355E18D3C11D}"/>
              </a:ext>
            </a:extLst>
          </p:cNvPr>
          <p:cNvSpPr/>
          <p:nvPr/>
        </p:nvSpPr>
        <p:spPr>
          <a:xfrm>
            <a:off x="4608588" y="3011459"/>
            <a:ext cx="1991647" cy="426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gradFill>
            <a:gsLst>
              <a:gs pos="0">
                <a:srgbClr val="FB4912"/>
              </a:gs>
              <a:gs pos="100000">
                <a:srgbClr val="C82506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Shape 84">
            <a:extLst>
              <a:ext uri="{FF2B5EF4-FFF2-40B4-BE49-F238E27FC236}">
                <a16:creationId xmlns:a16="http://schemas.microsoft.com/office/drawing/2014/main" id="{296D78A8-625B-0A4B-BE56-58F26BCDBCED}"/>
              </a:ext>
            </a:extLst>
          </p:cNvPr>
          <p:cNvSpPr/>
          <p:nvPr/>
        </p:nvSpPr>
        <p:spPr>
          <a:xfrm>
            <a:off x="4812750" y="2549858"/>
            <a:ext cx="16607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531" dirty="0"/>
              <a:t>oscillations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EF936-B8F0-4648-B759-16DDCDFF3391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978335-F54E-9349-8A7C-3D02D281DCC7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CF650-8CD2-814F-8A40-A429723C0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92600" y="1664454"/>
            <a:ext cx="4292600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C60A62-37F1-0846-A3C7-B8035BA92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09210" y="3224527"/>
            <a:ext cx="3200400" cy="109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433AB-7C60-6441-B60D-AD26256F9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82669" y="4933196"/>
            <a:ext cx="20574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9E44A-A913-AE48-B69A-928CCC278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961683" y="6144587"/>
            <a:ext cx="2832100" cy="431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13A324-8005-664B-BAB2-31B13603F3C2}"/>
              </a:ext>
            </a:extLst>
          </p:cNvPr>
          <p:cNvSpPr/>
          <p:nvPr/>
        </p:nvSpPr>
        <p:spPr>
          <a:xfrm>
            <a:off x="7411311" y="2240499"/>
            <a:ext cx="48467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Bayesian power spectrum 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Filter out K2 systematics (purity)</a:t>
            </a:r>
          </a:p>
          <a:p>
            <a:r>
              <a:rPr lang="en-US" dirty="0"/>
              <a:t>2) Spectral leakage correction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Important for high-luminosity giants (completeness)</a:t>
            </a:r>
          </a:p>
          <a:p>
            <a:r>
              <a:rPr lang="en-US" dirty="0"/>
              <a:t>3) Bayesian likelihood of being an oscillator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Filter out dwarfs/misc. (Completeness and purity)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Precisions in K2: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numax</a:t>
            </a:r>
            <a:r>
              <a:rPr lang="en-US" dirty="0"/>
              <a:t> 1.53% (random) +/- 0.2% (systematic)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dnu</a:t>
            </a:r>
            <a:r>
              <a:rPr lang="en-US" dirty="0"/>
              <a:t> 1.51% (random) +/- 0.6% (systematic)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 8% (random) +/- 3% (systematic)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Radius 3% (random) +/- 1% (systematic)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8ED956-9484-CA40-B1C7-A601944BC897}"/>
              </a:ext>
            </a:extLst>
          </p:cNvPr>
          <p:cNvSpPr txBox="1"/>
          <p:nvPr/>
        </p:nvSpPr>
        <p:spPr>
          <a:xfrm>
            <a:off x="10436290" y="6513481"/>
            <a:ext cx="262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Zinn+ submitted</a:t>
            </a:r>
          </a:p>
        </p:txBody>
      </p:sp>
    </p:spTree>
    <p:extLst>
      <p:ext uri="{BB962C8B-B14F-4D97-AF65-F5344CB8AC3E}">
        <p14:creationId xmlns:p14="http://schemas.microsoft.com/office/powerpoint/2010/main" val="1410274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85CD8985-7264-A94B-8AA0-708783DD8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02" r="6519" b="-364"/>
          <a:stretch/>
        </p:blipFill>
        <p:spPr>
          <a:xfrm>
            <a:off x="2463503" y="670154"/>
            <a:ext cx="7264993" cy="55176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85EF936-B8F0-4648-B759-16DDCDFF3391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978335-F54E-9349-8A7C-3D02D281DCC7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E8A0E4-52E7-B843-851E-28DA53DC1F24}"/>
              </a:ext>
            </a:extLst>
          </p:cNvPr>
          <p:cNvSpPr txBox="1"/>
          <p:nvPr/>
        </p:nvSpPr>
        <p:spPr>
          <a:xfrm>
            <a:off x="10436290" y="6513481"/>
            <a:ext cx="262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Zinn+ submitted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13627-34B9-5747-9DE5-E5C10D69C82D}"/>
              </a:ext>
            </a:extLst>
          </p:cNvPr>
          <p:cNvSpPr/>
          <p:nvPr/>
        </p:nvSpPr>
        <p:spPr>
          <a:xfrm>
            <a:off x="8378890" y="989045"/>
            <a:ext cx="783771" cy="42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63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85EF936-B8F0-4648-B759-16DDCDFF3391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978335-F54E-9349-8A7C-3D02D281DCC7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E8A0E4-52E7-B843-851E-28DA53DC1F24}"/>
              </a:ext>
            </a:extLst>
          </p:cNvPr>
          <p:cNvSpPr txBox="1"/>
          <p:nvPr/>
        </p:nvSpPr>
        <p:spPr>
          <a:xfrm>
            <a:off x="10436290" y="6513481"/>
            <a:ext cx="262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Zinn+ submitted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FD053F52-45BE-F948-8F30-944121AFC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3282" y="653143"/>
            <a:ext cx="7327642" cy="5495733"/>
          </a:xfrm>
        </p:spPr>
      </p:pic>
      <p:sp>
        <p:nvSpPr>
          <p:cNvPr id="9" name="Shape 83">
            <a:extLst>
              <a:ext uri="{FF2B5EF4-FFF2-40B4-BE49-F238E27FC236}">
                <a16:creationId xmlns:a16="http://schemas.microsoft.com/office/drawing/2014/main" id="{C782A666-A3AE-EF4C-9683-DA2CC47AAB8C}"/>
              </a:ext>
            </a:extLst>
          </p:cNvPr>
          <p:cNvSpPr/>
          <p:nvPr/>
        </p:nvSpPr>
        <p:spPr>
          <a:xfrm>
            <a:off x="5765584" y="1932840"/>
            <a:ext cx="1991647" cy="426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3" y="11893"/>
                </a:moveTo>
                <a:lnTo>
                  <a:pt x="3763" y="21600"/>
                </a:lnTo>
                <a:lnTo>
                  <a:pt x="0" y="10800"/>
                </a:lnTo>
                <a:lnTo>
                  <a:pt x="3763" y="0"/>
                </a:lnTo>
                <a:lnTo>
                  <a:pt x="3763" y="9707"/>
                </a:lnTo>
                <a:lnTo>
                  <a:pt x="21600" y="9707"/>
                </a:lnTo>
                <a:lnTo>
                  <a:pt x="21600" y="11893"/>
                </a:lnTo>
                <a:close/>
              </a:path>
            </a:pathLst>
          </a:custGeom>
          <a:gradFill>
            <a:gsLst>
              <a:gs pos="0">
                <a:srgbClr val="FB4912"/>
              </a:gs>
              <a:gs pos="100000">
                <a:srgbClr val="C82506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0" name="Shape 84">
            <a:extLst>
              <a:ext uri="{FF2B5EF4-FFF2-40B4-BE49-F238E27FC236}">
                <a16:creationId xmlns:a16="http://schemas.microsoft.com/office/drawing/2014/main" id="{5C68EFC5-8F66-434C-AB98-DEC69ADF3D48}"/>
              </a:ext>
            </a:extLst>
          </p:cNvPr>
          <p:cNvSpPr/>
          <p:nvPr/>
        </p:nvSpPr>
        <p:spPr>
          <a:xfrm>
            <a:off x="5317715" y="1471239"/>
            <a:ext cx="166071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531" dirty="0"/>
              <a:t>oscillations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5F034F-33F2-0844-B9B0-7D6FE4341935}"/>
              </a:ext>
            </a:extLst>
          </p:cNvPr>
          <p:cNvSpPr/>
          <p:nvPr/>
        </p:nvSpPr>
        <p:spPr>
          <a:xfrm>
            <a:off x="8528178" y="989045"/>
            <a:ext cx="783771" cy="42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4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D026B6-C2AA-A147-A5AF-61465596B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241" y="24813"/>
            <a:ext cx="6330462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85EF936-B8F0-4648-B759-16DDCDFF3391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978335-F54E-9349-8A7C-3D02D281DCC7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EC6DF-1D45-B44D-8FC4-3B15C269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397" y="2883527"/>
            <a:ext cx="893333" cy="13469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EA7AAF-38BB-9B42-862F-4E0004405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418" y="2883527"/>
            <a:ext cx="893333" cy="13469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524B25-58D3-604F-B588-CE3D65CE0D56}"/>
              </a:ext>
            </a:extLst>
          </p:cNvPr>
          <p:cNvSpPr txBox="1"/>
          <p:nvPr/>
        </p:nvSpPr>
        <p:spPr>
          <a:xfrm>
            <a:off x="10436290" y="6513481"/>
            <a:ext cx="262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Zinn+, submitted</a:t>
            </a:r>
          </a:p>
        </p:txBody>
      </p:sp>
    </p:spTree>
    <p:extLst>
      <p:ext uri="{BB962C8B-B14F-4D97-AF65-F5344CB8AC3E}">
        <p14:creationId xmlns:p14="http://schemas.microsoft.com/office/powerpoint/2010/main" val="572800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798E36-1740-E741-82CA-1AEC98425498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67DC8-6E94-5344-97FF-82E95E525B6E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  <p:pic>
        <p:nvPicPr>
          <p:cNvPr id="7" name="Picture 2" descr="K2 campaign fields on the sky">
            <a:extLst>
              <a:ext uri="{FF2B5EF4-FFF2-40B4-BE49-F238E27FC236}">
                <a16:creationId xmlns:a16="http://schemas.microsoft.com/office/drawing/2014/main" id="{E5107DE1-92E2-4D44-ADB4-FD2547CA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71" y="1296523"/>
            <a:ext cx="11234347" cy="351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6C2EDE8-11AC-1A49-9918-791231DCD65A}"/>
              </a:ext>
            </a:extLst>
          </p:cNvPr>
          <p:cNvSpPr/>
          <p:nvPr/>
        </p:nvSpPr>
        <p:spPr>
          <a:xfrm>
            <a:off x="6531429" y="2537927"/>
            <a:ext cx="541175" cy="72778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4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5091C10-7916-F24E-B695-BDF54FDCD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153" y="988021"/>
            <a:ext cx="7233559" cy="5353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2B666F-C5F0-F24D-8611-84059D8B2DA9}"/>
              </a:ext>
            </a:extLst>
          </p:cNvPr>
          <p:cNvSpPr txBox="1"/>
          <p:nvPr/>
        </p:nvSpPr>
        <p:spPr>
          <a:xfrm>
            <a:off x="8460396" y="5973096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76DDA-8173-CA43-95F0-D8CE3E94561A}"/>
              </a:ext>
            </a:extLst>
          </p:cNvPr>
          <p:cNvSpPr txBox="1"/>
          <p:nvPr/>
        </p:nvSpPr>
        <p:spPr>
          <a:xfrm>
            <a:off x="10135288" y="2127801"/>
            <a:ext cx="2105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Stars have a core-envelope structure, and must be fusing elements in their core to supply pressure</a:t>
            </a:r>
          </a:p>
          <a:p>
            <a:endParaRPr lang="en-US" dirty="0"/>
          </a:p>
          <a:p>
            <a:r>
              <a:rPr lang="en-US" dirty="0"/>
              <a:t>Energy generation rate balances its luminosity (thermal equilibrium)</a:t>
            </a:r>
          </a:p>
          <a:p>
            <a:endParaRPr lang="en-US" dirty="0"/>
          </a:p>
          <a:p>
            <a:r>
              <a:rPr lang="en-US" dirty="0"/>
              <a:t>Stars are supported by pressure from their own gravity</a:t>
            </a:r>
          </a:p>
        </p:txBody>
      </p:sp>
    </p:spTree>
    <p:extLst>
      <p:ext uri="{BB962C8B-B14F-4D97-AF65-F5344CB8AC3E}">
        <p14:creationId xmlns:p14="http://schemas.microsoft.com/office/powerpoint/2010/main" val="2706174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798E36-1740-E741-82CA-1AEC98425498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67DC8-6E94-5344-97FF-82E95E525B6E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D30001-CC89-DE41-89A1-22E574D0282A}"/>
              </a:ext>
            </a:extLst>
          </p:cNvPr>
          <p:cNvSpPr/>
          <p:nvPr/>
        </p:nvSpPr>
        <p:spPr>
          <a:xfrm>
            <a:off x="8390965" y="1304708"/>
            <a:ext cx="30630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Of </a:t>
            </a:r>
            <a:r>
              <a:rPr lang="en-US" sz="3200" dirty="0"/>
              <a:t>13016</a:t>
            </a:r>
            <a:r>
              <a:rPr lang="en-US" dirty="0"/>
              <a:t> non-GAP stars in C1:</a:t>
            </a:r>
          </a:p>
          <a:p>
            <a:r>
              <a:rPr lang="en-US" sz="3200" dirty="0">
                <a:solidFill>
                  <a:srgbClr val="92D050"/>
                </a:solidFill>
              </a:rPr>
              <a:t>31</a:t>
            </a:r>
            <a:r>
              <a:rPr lang="en-US" dirty="0"/>
              <a:t> definite oscillators</a:t>
            </a:r>
          </a:p>
          <a:p>
            <a:r>
              <a:rPr lang="en-US" sz="3200" dirty="0">
                <a:solidFill>
                  <a:srgbClr val="FF40FF"/>
                </a:solidFill>
              </a:rPr>
              <a:t>73</a:t>
            </a:r>
            <a:r>
              <a:rPr lang="en-US" dirty="0"/>
              <a:t> potential oscillators</a:t>
            </a:r>
          </a:p>
          <a:p>
            <a:r>
              <a:rPr lang="en-US" sz="3200" dirty="0">
                <a:solidFill>
                  <a:srgbClr val="FF0000"/>
                </a:solidFill>
              </a:rPr>
              <a:t>212</a:t>
            </a:r>
            <a:r>
              <a:rPr lang="en-US" dirty="0"/>
              <a:t> non-oscillators</a:t>
            </a:r>
          </a:p>
          <a:p>
            <a:pPr lvl="1"/>
            <a:r>
              <a:rPr lang="en-US" dirty="0"/>
              <a:t>8% increase over the K2 GAP DR1 sample in </a:t>
            </a:r>
            <a:r>
              <a:rPr lang="en-US" dirty="0" err="1"/>
              <a:t>Stello</a:t>
            </a:r>
            <a:r>
              <a:rPr lang="en-US" dirty="0"/>
              <a:t>+ 2017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59180-340C-2347-B9A9-9EBB2B29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09" y="823213"/>
            <a:ext cx="7315200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6D46BF-2C58-E74C-BD42-51DC48923FE6}"/>
              </a:ext>
            </a:extLst>
          </p:cNvPr>
          <p:cNvSpPr txBox="1"/>
          <p:nvPr/>
        </p:nvSpPr>
        <p:spPr>
          <a:xfrm>
            <a:off x="10436290" y="6513481"/>
            <a:ext cx="262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Zinn+, submitted</a:t>
            </a:r>
          </a:p>
        </p:txBody>
      </p:sp>
    </p:spTree>
    <p:extLst>
      <p:ext uri="{BB962C8B-B14F-4D97-AF65-F5344CB8AC3E}">
        <p14:creationId xmlns:p14="http://schemas.microsoft.com/office/powerpoint/2010/main" val="3953119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B1F53-9D2F-FF4D-9D8D-35135826D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3" b="5787"/>
          <a:stretch/>
        </p:blipFill>
        <p:spPr>
          <a:xfrm>
            <a:off x="1280160" y="310398"/>
            <a:ext cx="7881724" cy="5861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798E36-1740-E741-82CA-1AEC98425498}"/>
              </a:ext>
            </a:extLst>
          </p:cNvPr>
          <p:cNvSpPr/>
          <p:nvPr/>
        </p:nvSpPr>
        <p:spPr>
          <a:xfrm>
            <a:off x="1" y="0"/>
            <a:ext cx="48577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67DC8-6E94-5344-97FF-82E95E525B6E}"/>
              </a:ext>
            </a:extLst>
          </p:cNvPr>
          <p:cNvSpPr txBox="1"/>
          <p:nvPr/>
        </p:nvSpPr>
        <p:spPr>
          <a:xfrm rot="5400000">
            <a:off x="-1082971" y="5638641"/>
            <a:ext cx="268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K2 GAP, BAM</a:t>
            </a:r>
          </a:p>
        </p:txBody>
      </p:sp>
      <p:sp>
        <p:nvSpPr>
          <p:cNvPr id="7" name="Content Placeholder 29">
            <a:extLst>
              <a:ext uri="{FF2B5EF4-FFF2-40B4-BE49-F238E27FC236}">
                <a16:creationId xmlns:a16="http://schemas.microsoft.com/office/drawing/2014/main" id="{58DC048E-C874-0F43-B3E7-0E02DEB1E8CB}"/>
              </a:ext>
            </a:extLst>
          </p:cNvPr>
          <p:cNvSpPr txBox="1">
            <a:spLocks/>
          </p:cNvSpPr>
          <p:nvPr/>
        </p:nvSpPr>
        <p:spPr>
          <a:xfrm>
            <a:off x="9370890" y="1073077"/>
            <a:ext cx="2970888" cy="508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Galaxia’s metallicity distribution has too many blue, metal-poor stars (see also, Sharma+ in prep.)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7329C0-5125-3244-AA77-859EE7A0C739}"/>
              </a:ext>
            </a:extLst>
          </p:cNvPr>
          <p:cNvCxnSpPr>
            <a:cxnSpLocks/>
          </p:cNvCxnSpPr>
          <p:nvPr/>
        </p:nvCxnSpPr>
        <p:spPr>
          <a:xfrm flipV="1">
            <a:off x="4229238" y="801899"/>
            <a:ext cx="0" cy="5098352"/>
          </a:xfrm>
          <a:prstGeom prst="line">
            <a:avLst/>
          </a:prstGeom>
          <a:ln w="666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E92E0-9F6C-F544-885D-153F0714B547}"/>
              </a:ext>
            </a:extLst>
          </p:cNvPr>
          <p:cNvSpPr txBox="1"/>
          <p:nvPr/>
        </p:nvSpPr>
        <p:spPr>
          <a:xfrm>
            <a:off x="1654050" y="886042"/>
            <a:ext cx="1642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BAM: </a:t>
            </a:r>
            <a:r>
              <a:rPr lang="en-US" sz="3000" dirty="0">
                <a:solidFill>
                  <a:srgbClr val="0432FF"/>
                </a:solidFill>
              </a:rPr>
              <a:t>17 </a:t>
            </a:r>
            <a:r>
              <a:rPr lang="en-US" sz="3000" dirty="0"/>
              <a:t>blue giants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16BB4-9BFD-194D-8F73-50D454C35F39}"/>
              </a:ext>
            </a:extLst>
          </p:cNvPr>
          <p:cNvSpPr txBox="1"/>
          <p:nvPr/>
        </p:nvSpPr>
        <p:spPr>
          <a:xfrm>
            <a:off x="1731136" y="4344919"/>
            <a:ext cx="1642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Galaxia: </a:t>
            </a:r>
            <a:r>
              <a:rPr lang="en-US" sz="3000" dirty="0">
                <a:solidFill>
                  <a:srgbClr val="0432FF"/>
                </a:solidFill>
              </a:rPr>
              <a:t>64 </a:t>
            </a:r>
            <a:r>
              <a:rPr lang="en-US" sz="3000" dirty="0"/>
              <a:t>blue giants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D970-8B9C-5E41-AC44-97BB2EABCD3A}"/>
              </a:ext>
            </a:extLst>
          </p:cNvPr>
          <p:cNvSpPr txBox="1"/>
          <p:nvPr/>
        </p:nvSpPr>
        <p:spPr>
          <a:xfrm>
            <a:off x="2899763" y="143898"/>
            <a:ext cx="413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Blue                      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A46E3F-AF22-5946-9F70-5D9CB883283E}"/>
              </a:ext>
            </a:extLst>
          </p:cNvPr>
          <p:cNvCxnSpPr>
            <a:cxnSpLocks/>
          </p:cNvCxnSpPr>
          <p:nvPr/>
        </p:nvCxnSpPr>
        <p:spPr>
          <a:xfrm>
            <a:off x="4400842" y="544008"/>
            <a:ext cx="76511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435D3A-7438-5A47-B6FB-F3C6E4C60F0F}"/>
              </a:ext>
            </a:extLst>
          </p:cNvPr>
          <p:cNvCxnSpPr>
            <a:cxnSpLocks/>
          </p:cNvCxnSpPr>
          <p:nvPr/>
        </p:nvCxnSpPr>
        <p:spPr>
          <a:xfrm flipH="1">
            <a:off x="3180928" y="544008"/>
            <a:ext cx="83427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5E2A62-1C1E-9649-AC35-C4EB6760B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32839" y="2751441"/>
            <a:ext cx="2354327" cy="8326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4EFF85-7198-4E4A-9B0C-5B0D3D095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072" y="6158142"/>
            <a:ext cx="2970888" cy="709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B0B2F4-5343-9447-A8F1-8D0AA8394FD2}"/>
              </a:ext>
            </a:extLst>
          </p:cNvPr>
          <p:cNvSpPr txBox="1"/>
          <p:nvPr/>
        </p:nvSpPr>
        <p:spPr>
          <a:xfrm>
            <a:off x="10436290" y="6513481"/>
            <a:ext cx="262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Zinn+, submitted</a:t>
            </a:r>
          </a:p>
        </p:txBody>
      </p:sp>
    </p:spTree>
    <p:extLst>
      <p:ext uri="{BB962C8B-B14F-4D97-AF65-F5344CB8AC3E}">
        <p14:creationId xmlns:p14="http://schemas.microsoft.com/office/powerpoint/2010/main" val="3040943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B2E6-B275-8C4F-ACCE-48A3215C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Current and future asteroseismology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8496F5-2623-4BDC-90D9-B8E7A173A0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932134"/>
              </p:ext>
            </p:extLst>
          </p:nvPr>
        </p:nvGraphicFramePr>
        <p:xfrm>
          <a:off x="446566" y="2366165"/>
          <a:ext cx="9272105" cy="4417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s://www.nasa.gov/sites/default/files/thumbnails/image/tessmdwarfwhaze_1.jpg">
            <a:extLst>
              <a:ext uri="{FF2B5EF4-FFF2-40B4-BE49-F238E27FC236}">
                <a16:creationId xmlns:a16="http://schemas.microsoft.com/office/drawing/2014/main" id="{93DB8E6B-27DD-0A48-A9CA-46E9CEFC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826" y="2976907"/>
            <a:ext cx="4181885" cy="27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302B3-9225-8545-A975-9A05DA38919A}"/>
              </a:ext>
            </a:extLst>
          </p:cNvPr>
          <p:cNvSpPr txBox="1"/>
          <p:nvPr/>
        </p:nvSpPr>
        <p:spPr>
          <a:xfrm>
            <a:off x="11385881" y="6488668"/>
            <a:ext cx="9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337662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3914432" y="1797030"/>
            <a:ext cx="4959545" cy="5486400"/>
            <a:chOff x="4003981" y="1042565"/>
            <a:chExt cx="4959545" cy="5486400"/>
          </a:xfrm>
        </p:grpSpPr>
        <p:grpSp>
          <p:nvGrpSpPr>
            <p:cNvPr id="78" name="Group 77"/>
            <p:cNvGrpSpPr/>
            <p:nvPr/>
          </p:nvGrpSpPr>
          <p:grpSpPr>
            <a:xfrm>
              <a:off x="4003981" y="1489075"/>
              <a:ext cx="4619206" cy="4619206"/>
              <a:chOff x="3931791" y="1489075"/>
              <a:chExt cx="4619206" cy="4619206"/>
            </a:xfrm>
          </p:grpSpPr>
          <p:sp>
            <p:nvSpPr>
              <p:cNvPr id="196" name="Oval 195"/>
              <p:cNvSpPr/>
              <p:nvPr/>
            </p:nvSpPr>
            <p:spPr bwMode="auto">
              <a:xfrm>
                <a:off x="3931791" y="1489075"/>
                <a:ext cx="4619206" cy="4619206"/>
              </a:xfrm>
              <a:prstGeom prst="ellipse">
                <a:avLst/>
              </a:prstGeom>
              <a:gradFill>
                <a:gsLst>
                  <a:gs pos="48000">
                    <a:schemeClr val="accent2"/>
                  </a:gs>
                  <a:gs pos="97000">
                    <a:srgbClr val="FF0000"/>
                  </a:gs>
                </a:gsLst>
                <a:path path="circle">
                  <a:fillToRect l="50000" t="50000" r="50000" b="50000"/>
                </a:path>
              </a:gradFill>
              <a:ln w="12700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7" name="Oval 196"/>
              <p:cNvSpPr>
                <a:spLocks noChangeAspect="1"/>
              </p:cNvSpPr>
              <p:nvPr/>
            </p:nvSpPr>
            <p:spPr bwMode="auto">
              <a:xfrm>
                <a:off x="4622906" y="2180190"/>
                <a:ext cx="3236976" cy="3236976"/>
              </a:xfrm>
              <a:prstGeom prst="ellipse">
                <a:avLst/>
              </a:prstGeom>
              <a:gradFill>
                <a:gsLst>
                  <a:gs pos="33000">
                    <a:schemeClr val="accent6"/>
                  </a:gs>
                  <a:gs pos="65000">
                    <a:schemeClr val="accent2"/>
                  </a:gs>
                  <a:gs pos="0">
                    <a:srgbClr val="7030A0"/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</a:gradFill>
              <a:ln w="127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8" name="Oval 197"/>
              <p:cNvSpPr>
                <a:spLocks noChangeAspect="1"/>
              </p:cNvSpPr>
              <p:nvPr/>
            </p:nvSpPr>
            <p:spPr bwMode="auto">
              <a:xfrm>
                <a:off x="5665322" y="3222606"/>
                <a:ext cx="1152144" cy="1152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/>
                  </a:gs>
                  <a:gs pos="97000">
                    <a:schemeClr val="accent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cxnSp>
            <p:nvCxnSpPr>
              <p:cNvPr id="199" name="Straight Arrow Connector 198"/>
              <p:cNvCxnSpPr>
                <a:stCxn id="198" idx="7"/>
              </p:cNvCxnSpPr>
              <p:nvPr/>
            </p:nvCxnSpPr>
            <p:spPr bwMode="auto">
              <a:xfrm flipV="1">
                <a:off x="6648738" y="2737755"/>
                <a:ext cx="653580" cy="65357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0" name="Straight Arrow Connector 199"/>
              <p:cNvCxnSpPr>
                <a:stCxn id="198" idx="0"/>
                <a:endCxn id="197" idx="0"/>
              </p:cNvCxnSpPr>
              <p:nvPr/>
            </p:nvCxnSpPr>
            <p:spPr bwMode="auto">
              <a:xfrm flipV="1">
                <a:off x="6241394" y="2180190"/>
                <a:ext cx="0" cy="104241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1" name="Straight Arrow Connector 200"/>
              <p:cNvCxnSpPr>
                <a:stCxn id="198" idx="1"/>
                <a:endCxn id="197" idx="1"/>
              </p:cNvCxnSpPr>
              <p:nvPr/>
            </p:nvCxnSpPr>
            <p:spPr bwMode="auto">
              <a:xfrm flipH="1" flipV="1">
                <a:off x="5096950" y="2654234"/>
                <a:ext cx="737100" cy="7371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2" name="Straight Arrow Connector 201"/>
              <p:cNvCxnSpPr>
                <a:stCxn id="198" idx="2"/>
                <a:endCxn id="197" idx="2"/>
              </p:cNvCxnSpPr>
              <p:nvPr/>
            </p:nvCxnSpPr>
            <p:spPr bwMode="auto">
              <a:xfrm flipH="1">
                <a:off x="4622906" y="3798678"/>
                <a:ext cx="1042416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3" name="Straight Arrow Connector 202"/>
              <p:cNvCxnSpPr>
                <a:stCxn id="198" idx="3"/>
              </p:cNvCxnSpPr>
              <p:nvPr/>
            </p:nvCxnSpPr>
            <p:spPr bwMode="auto">
              <a:xfrm flipH="1">
                <a:off x="5096950" y="4206022"/>
                <a:ext cx="737100" cy="7371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4" name="Straight Arrow Connector 203"/>
              <p:cNvCxnSpPr>
                <a:endCxn id="197" idx="4"/>
              </p:cNvCxnSpPr>
              <p:nvPr/>
            </p:nvCxnSpPr>
            <p:spPr bwMode="auto">
              <a:xfrm>
                <a:off x="6241394" y="4374750"/>
                <a:ext cx="0" cy="104241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5" name="Straight Arrow Connector 204"/>
              <p:cNvCxnSpPr>
                <a:stCxn id="198" idx="5"/>
              </p:cNvCxnSpPr>
              <p:nvPr/>
            </p:nvCxnSpPr>
            <p:spPr bwMode="auto">
              <a:xfrm>
                <a:off x="6648738" y="4206022"/>
                <a:ext cx="653580" cy="65358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6" name="Straight Connector 205"/>
              <p:cNvCxnSpPr>
                <a:stCxn id="198" idx="6"/>
              </p:cNvCxnSpPr>
              <p:nvPr/>
            </p:nvCxnSpPr>
            <p:spPr bwMode="auto">
              <a:xfrm>
                <a:off x="6817466" y="3798678"/>
                <a:ext cx="924301" cy="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9" name="Group 78"/>
            <p:cNvGrpSpPr/>
            <p:nvPr/>
          </p:nvGrpSpPr>
          <p:grpSpPr>
            <a:xfrm rot="21000000">
              <a:off x="5857894" y="1542285"/>
              <a:ext cx="228600" cy="640080"/>
              <a:chOff x="5096927" y="1041820"/>
              <a:chExt cx="321063" cy="640080"/>
            </a:xfrm>
          </p:grpSpPr>
          <p:sp>
            <p:nvSpPr>
              <p:cNvPr id="194" name="Arc 193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5" name="Arc 194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197502" y="1512455"/>
              <a:ext cx="228600" cy="640080"/>
              <a:chOff x="5687253" y="848575"/>
              <a:chExt cx="321063" cy="640080"/>
            </a:xfrm>
          </p:grpSpPr>
          <p:sp>
            <p:nvSpPr>
              <p:cNvPr id="192" name="Arc 191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3" name="Arc 192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 rot="20400000">
              <a:off x="5537591" y="1626662"/>
              <a:ext cx="228600" cy="640080"/>
              <a:chOff x="5687253" y="848575"/>
              <a:chExt cx="321063" cy="640080"/>
            </a:xfrm>
          </p:grpSpPr>
          <p:sp>
            <p:nvSpPr>
              <p:cNvPr id="190" name="Arc 189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91" name="Arc 190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rot="19800000">
              <a:off x="5218210" y="1776113"/>
              <a:ext cx="228600" cy="640080"/>
              <a:chOff x="5096927" y="1041820"/>
              <a:chExt cx="321063" cy="640080"/>
            </a:xfrm>
          </p:grpSpPr>
          <p:sp>
            <p:nvSpPr>
              <p:cNvPr id="188" name="Arc 187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9" name="Arc 188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 rot="19200000">
              <a:off x="4934484" y="1976560"/>
              <a:ext cx="228600" cy="640080"/>
              <a:chOff x="5687253" y="848575"/>
              <a:chExt cx="321063" cy="640080"/>
            </a:xfrm>
          </p:grpSpPr>
          <p:sp>
            <p:nvSpPr>
              <p:cNvPr id="186" name="Arc 185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7" name="Arc 186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 rot="18600000">
              <a:off x="4710836" y="2201674"/>
              <a:ext cx="228600" cy="640080"/>
              <a:chOff x="5096927" y="1041820"/>
              <a:chExt cx="321063" cy="640080"/>
            </a:xfrm>
          </p:grpSpPr>
          <p:sp>
            <p:nvSpPr>
              <p:cNvPr id="184" name="Arc 183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5" name="Arc 184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8000000">
              <a:off x="4500336" y="2491849"/>
              <a:ext cx="228600" cy="640080"/>
              <a:chOff x="5687253" y="848575"/>
              <a:chExt cx="321063" cy="640080"/>
            </a:xfrm>
          </p:grpSpPr>
          <p:sp>
            <p:nvSpPr>
              <p:cNvPr id="182" name="Arc 181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3" name="Arc 182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7400000">
              <a:off x="4361507" y="2792410"/>
              <a:ext cx="228600" cy="640080"/>
              <a:chOff x="5096927" y="1041820"/>
              <a:chExt cx="321063" cy="640080"/>
            </a:xfrm>
          </p:grpSpPr>
          <p:sp>
            <p:nvSpPr>
              <p:cNvPr id="180" name="Arc 179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81" name="Arc 180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 rot="16800000">
              <a:off x="4271468" y="3127480"/>
              <a:ext cx="228600" cy="640080"/>
              <a:chOff x="5687253" y="848575"/>
              <a:chExt cx="321063" cy="640080"/>
            </a:xfrm>
          </p:grpSpPr>
          <p:sp>
            <p:nvSpPr>
              <p:cNvPr id="178" name="Arc 177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79" name="Arc 178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16200000">
              <a:off x="4240786" y="3458934"/>
              <a:ext cx="228600" cy="640080"/>
              <a:chOff x="5096927" y="1041820"/>
              <a:chExt cx="321063" cy="640080"/>
            </a:xfrm>
          </p:grpSpPr>
          <p:sp>
            <p:nvSpPr>
              <p:cNvPr id="148" name="Arc 147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77" name="Arc 176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 rot="15600000">
              <a:off x="4262166" y="3821589"/>
              <a:ext cx="228600" cy="640080"/>
              <a:chOff x="5687253" y="848575"/>
              <a:chExt cx="321063" cy="640080"/>
            </a:xfrm>
          </p:grpSpPr>
          <p:sp>
            <p:nvSpPr>
              <p:cNvPr id="146" name="Arc 145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47" name="Arc 146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 rot="4200000" flipV="1">
              <a:off x="4350283" y="4143908"/>
              <a:ext cx="228600" cy="640080"/>
              <a:chOff x="5096927" y="1041820"/>
              <a:chExt cx="321063" cy="640080"/>
            </a:xfrm>
          </p:grpSpPr>
          <p:sp>
            <p:nvSpPr>
              <p:cNvPr id="141" name="Arc 140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42" name="Arc 141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3600000" flipV="1">
              <a:off x="4500659" y="4460539"/>
              <a:ext cx="228600" cy="640080"/>
              <a:chOff x="5687253" y="848575"/>
              <a:chExt cx="321063" cy="640080"/>
            </a:xfrm>
          </p:grpSpPr>
          <p:sp>
            <p:nvSpPr>
              <p:cNvPr id="139" name="Arc 138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40" name="Arc 139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600000" flipV="1">
              <a:off x="5853628" y="5415100"/>
              <a:ext cx="228600" cy="640080"/>
              <a:chOff x="5096927" y="1041820"/>
              <a:chExt cx="321063" cy="640080"/>
            </a:xfrm>
          </p:grpSpPr>
          <p:sp>
            <p:nvSpPr>
              <p:cNvPr id="137" name="Arc 136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8" name="Arc 137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200000" flipV="1">
              <a:off x="5536319" y="5323252"/>
              <a:ext cx="228600" cy="640080"/>
              <a:chOff x="5687253" y="848575"/>
              <a:chExt cx="321063" cy="640080"/>
            </a:xfrm>
          </p:grpSpPr>
          <p:sp>
            <p:nvSpPr>
              <p:cNvPr id="135" name="Arc 134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6" name="Arc 135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1800000" flipV="1">
              <a:off x="5213256" y="5170495"/>
              <a:ext cx="228600" cy="640080"/>
              <a:chOff x="5096927" y="1041820"/>
              <a:chExt cx="321063" cy="640080"/>
            </a:xfrm>
          </p:grpSpPr>
          <p:sp>
            <p:nvSpPr>
              <p:cNvPr id="133" name="Arc 132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4" name="Arc 133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2400000" flipV="1">
              <a:off x="4927392" y="4976780"/>
              <a:ext cx="228600" cy="640080"/>
              <a:chOff x="5687253" y="848575"/>
              <a:chExt cx="321063" cy="640080"/>
            </a:xfrm>
          </p:grpSpPr>
          <p:sp>
            <p:nvSpPr>
              <p:cNvPr id="131" name="Arc 130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2" name="Arc 131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3000000" flipV="1">
              <a:off x="4688647" y="4737092"/>
              <a:ext cx="228600" cy="640080"/>
              <a:chOff x="5096927" y="1041820"/>
              <a:chExt cx="321063" cy="640080"/>
            </a:xfrm>
          </p:grpSpPr>
          <p:sp>
            <p:nvSpPr>
              <p:cNvPr id="129" name="Arc 128"/>
              <p:cNvSpPr/>
              <p:nvPr/>
            </p:nvSpPr>
            <p:spPr bwMode="auto">
              <a:xfrm flipV="1">
                <a:off x="5096927" y="1041820"/>
                <a:ext cx="320291" cy="640079"/>
              </a:xfrm>
              <a:prstGeom prst="arc">
                <a:avLst>
                  <a:gd name="adj1" fmla="val 20597628"/>
                  <a:gd name="adj2" fmla="val 10133314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30" name="Arc 129"/>
              <p:cNvSpPr/>
              <p:nvPr/>
            </p:nvSpPr>
            <p:spPr bwMode="auto">
              <a:xfrm>
                <a:off x="5097699" y="1041821"/>
                <a:ext cx="320291" cy="640079"/>
              </a:xfrm>
              <a:prstGeom prst="arc">
                <a:avLst>
                  <a:gd name="adj1" fmla="val 330270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 flipV="1">
              <a:off x="6204513" y="5448679"/>
              <a:ext cx="228600" cy="640080"/>
              <a:chOff x="5687253" y="848575"/>
              <a:chExt cx="321063" cy="640080"/>
            </a:xfrm>
          </p:grpSpPr>
          <p:sp>
            <p:nvSpPr>
              <p:cNvPr id="103" name="Arc 102"/>
              <p:cNvSpPr/>
              <p:nvPr/>
            </p:nvSpPr>
            <p:spPr bwMode="auto">
              <a:xfrm>
                <a:off x="5687253" y="848576"/>
                <a:ext cx="320291" cy="640079"/>
              </a:xfrm>
              <a:prstGeom prst="arc">
                <a:avLst>
                  <a:gd name="adj1" fmla="val 20597628"/>
                  <a:gd name="adj2" fmla="val 10472508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  <p:sp>
            <p:nvSpPr>
              <p:cNvPr id="104" name="Arc 103"/>
              <p:cNvSpPr/>
              <p:nvPr/>
            </p:nvSpPr>
            <p:spPr bwMode="auto">
              <a:xfrm flipV="1">
                <a:off x="5688025" y="848575"/>
                <a:ext cx="320291" cy="640079"/>
              </a:xfrm>
              <a:prstGeom prst="arc">
                <a:avLst>
                  <a:gd name="adj1" fmla="val 599762"/>
                  <a:gd name="adj2" fmla="val 11760879"/>
                </a:avLst>
              </a:prstGeom>
              <a:noFill/>
              <a:ln w="12700" cap="flat" cmpd="sng" algn="ctr">
                <a:solidFill>
                  <a:schemeClr val="accent3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000">
                  <a:latin typeface="Arial" charset="0"/>
                </a:endParaRPr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 bwMode="auto">
            <a:xfrm rot="1320000" flipH="1" flipV="1">
              <a:off x="5538427" y="2420879"/>
              <a:ext cx="737100" cy="7371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Straight Arrow Connector 98"/>
            <p:cNvCxnSpPr/>
            <p:nvPr/>
          </p:nvCxnSpPr>
          <p:spPr bwMode="auto">
            <a:xfrm rot="20280000" flipH="1">
              <a:off x="5534370" y="4439377"/>
              <a:ext cx="737100" cy="7371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Straight Arrow Connector 99"/>
            <p:cNvCxnSpPr/>
            <p:nvPr/>
          </p:nvCxnSpPr>
          <p:spPr bwMode="auto">
            <a:xfrm rot="1320000" flipH="1">
              <a:off x="4789099" y="3362134"/>
              <a:ext cx="1042416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Straight Arrow Connector 100"/>
            <p:cNvCxnSpPr/>
            <p:nvPr/>
          </p:nvCxnSpPr>
          <p:spPr bwMode="auto">
            <a:xfrm rot="20280000" flipH="1" flipV="1">
              <a:off x="4772902" y="4224027"/>
              <a:ext cx="1042416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10101"/>
                </a:clrFrom>
                <a:clrTo>
                  <a:srgbClr val="01010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67" r="2044"/>
            <a:stretch/>
          </p:blipFill>
          <p:spPr>
            <a:xfrm>
              <a:off x="6319690" y="1042565"/>
              <a:ext cx="2643836" cy="5486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FCEB80-F4FE-FF4F-8DC0-9DFB500BC8CF}"/>
              </a:ext>
            </a:extLst>
          </p:cNvPr>
          <p:cNvSpPr txBox="1"/>
          <p:nvPr/>
        </p:nvSpPr>
        <p:spPr>
          <a:xfrm>
            <a:off x="10353368" y="6341806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C020B9D-6513-4F48-9AB2-528526D76EC9}"/>
              </a:ext>
            </a:extLst>
          </p:cNvPr>
          <p:cNvSpPr/>
          <p:nvPr/>
        </p:nvSpPr>
        <p:spPr>
          <a:xfrm>
            <a:off x="-242171" y="2729786"/>
            <a:ext cx="47750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Core: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 = 1/4Rsun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 = 15 million K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density = 150 g/c^3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Envelope: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 = 7*10^10cm</a:t>
            </a:r>
          </a:p>
          <a:p>
            <a:pPr lvl="3"/>
            <a:r>
              <a:rPr lang="en-US" dirty="0">
                <a:solidFill>
                  <a:srgbClr val="92D050"/>
                </a:solidFill>
                <a:latin typeface="Helvetica Neue" panose="02000503000000020004" pitchFamily="2" charset="0"/>
              </a:rPr>
              <a:t>T = 5800K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density = 10^-7 g/cm^3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C5E20-1216-AD48-915A-1EEFD98D7F19}"/>
              </a:ext>
            </a:extLst>
          </p:cNvPr>
          <p:cNvSpPr txBox="1"/>
          <p:nvPr/>
        </p:nvSpPr>
        <p:spPr>
          <a:xfrm>
            <a:off x="8855688" y="2243540"/>
            <a:ext cx="3236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V-band (visual) </a:t>
            </a:r>
            <a:r>
              <a:rPr lang="en-US" dirty="0">
                <a:solidFill>
                  <a:srgbClr val="92D050"/>
                </a:solidFill>
              </a:rPr>
              <a:t>magnitude</a:t>
            </a:r>
            <a:r>
              <a:rPr lang="en-US" dirty="0"/>
              <a:t>: -26.8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(Brightest star (Sirius) is -1.46 mag and so is 300 million times fainter than Sun)</a:t>
            </a:r>
          </a:p>
          <a:p>
            <a:endParaRPr lang="en-US" dirty="0"/>
          </a:p>
          <a:p>
            <a:r>
              <a:rPr lang="en-US" dirty="0"/>
              <a:t>B-V </a:t>
            </a:r>
            <a:r>
              <a:rPr lang="en-US" dirty="0">
                <a:solidFill>
                  <a:srgbClr val="92D050"/>
                </a:solidFill>
              </a:rPr>
              <a:t>color</a:t>
            </a:r>
            <a:r>
              <a:rPr lang="en-US" dirty="0"/>
              <a:t> ~ 0.6</a:t>
            </a:r>
          </a:p>
          <a:p>
            <a:endParaRPr lang="en-US" dirty="0"/>
          </a:p>
          <a:p>
            <a:r>
              <a:rPr lang="en-US" dirty="0">
                <a:solidFill>
                  <a:srgbClr val="92D050"/>
                </a:solidFill>
              </a:rPr>
              <a:t>Metallicity</a:t>
            </a:r>
            <a:r>
              <a:rPr lang="en-US" dirty="0"/>
              <a:t> of [Fe/H] = 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([Fe/H] = -1 has 10x fewer metals than the Sun)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402B5-3FB5-FF4F-A3E4-54CCBC59C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157" y="2701072"/>
            <a:ext cx="2286000" cy="3429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3D428F1-AD14-7640-85A1-0EDF1FEE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E89BA-1C15-ED41-8E86-A3B32744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724" y="4981354"/>
            <a:ext cx="2307016" cy="644302"/>
          </a:xfrm>
          <a:prstGeom prst="rect">
            <a:avLst/>
          </a:prstGeom>
        </p:spPr>
      </p:pic>
      <p:pic>
        <p:nvPicPr>
          <p:cNvPr id="110" name="New picture">
            <a:extLst>
              <a:ext uri="{FF2B5EF4-FFF2-40B4-BE49-F238E27FC236}">
                <a16:creationId xmlns:a16="http://schemas.microsoft.com/office/drawing/2014/main" id="{B134C11C-F8B7-5E46-A8D0-D55424A39B1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15339" y="3025682"/>
            <a:ext cx="3566904" cy="3387825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BAACD41-2A9D-3D45-9A9C-6977C18A2135}"/>
              </a:ext>
            </a:extLst>
          </p:cNvPr>
          <p:cNvSpPr txBox="1"/>
          <p:nvPr/>
        </p:nvSpPr>
        <p:spPr>
          <a:xfrm>
            <a:off x="3026180" y="4592732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Howes+ 2014</a:t>
            </a:r>
          </a:p>
        </p:txBody>
      </p:sp>
    </p:spTree>
    <p:extLst>
      <p:ext uri="{BB962C8B-B14F-4D97-AF65-F5344CB8AC3E}">
        <p14:creationId xmlns:p14="http://schemas.microsoft.com/office/powerpoint/2010/main" val="25829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7992-24EF-254C-B87E-0CFA68D1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Hertzsprung-Russell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0AC28D-4427-754C-955E-069B97C4534A}"/>
              </a:ext>
            </a:extLst>
          </p:cNvPr>
          <p:cNvSpPr/>
          <p:nvPr/>
        </p:nvSpPr>
        <p:spPr>
          <a:xfrm>
            <a:off x="177032" y="2153412"/>
            <a:ext cx="62420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Energy production rate (luminosity), </a:t>
            </a:r>
            <a:r>
              <a:rPr lang="en-US" dirty="0" err="1"/>
              <a:t>Lsun</a:t>
            </a:r>
            <a:r>
              <a:rPr lang="en-US" dirty="0"/>
              <a:t> = 10^33 ergs/s</a:t>
            </a:r>
          </a:p>
          <a:p>
            <a:r>
              <a:rPr lang="en-US" dirty="0">
                <a:solidFill>
                  <a:srgbClr val="92D050"/>
                </a:solidFill>
              </a:rPr>
              <a:t>Radius, </a:t>
            </a:r>
            <a:r>
              <a:rPr lang="en-US" dirty="0" err="1">
                <a:solidFill>
                  <a:srgbClr val="92D050"/>
                </a:solidFill>
              </a:rPr>
              <a:t>Rsun</a:t>
            </a:r>
            <a:r>
              <a:rPr lang="en-US" dirty="0">
                <a:solidFill>
                  <a:srgbClr val="92D050"/>
                </a:solidFill>
              </a:rPr>
              <a:t> = 7*10^10cm</a:t>
            </a:r>
          </a:p>
          <a:p>
            <a:r>
              <a:rPr lang="en-US" dirty="0">
                <a:solidFill>
                  <a:srgbClr val="92D050"/>
                </a:solidFill>
              </a:rPr>
              <a:t>Mass, </a:t>
            </a:r>
            <a:r>
              <a:rPr lang="en-US" dirty="0" err="1">
                <a:solidFill>
                  <a:srgbClr val="92D050"/>
                </a:solidFill>
              </a:rPr>
              <a:t>Msun</a:t>
            </a:r>
            <a:r>
              <a:rPr lang="en-US" dirty="0">
                <a:solidFill>
                  <a:srgbClr val="92D050"/>
                </a:solidFill>
              </a:rPr>
              <a:t> = 2*10^33g</a:t>
            </a:r>
          </a:p>
          <a:p>
            <a:r>
              <a:rPr lang="en-US" dirty="0"/>
              <a:t>Giants: 10-100Rsun, 10^3-10^5Lsun</a:t>
            </a:r>
          </a:p>
          <a:p>
            <a:r>
              <a:rPr lang="en-US" dirty="0" err="1"/>
              <a:t>Supergiants</a:t>
            </a:r>
            <a:r>
              <a:rPr lang="en-US" dirty="0"/>
              <a:t>: &gt; 10^3Rsun, 10^5-10^6Lsun</a:t>
            </a:r>
          </a:p>
          <a:p>
            <a:r>
              <a:rPr lang="en-US" dirty="0"/>
              <a:t>White dwarfs: 0.1Rsun</a:t>
            </a:r>
          </a:p>
          <a:p>
            <a:endParaRPr lang="en-US" dirty="0"/>
          </a:p>
          <a:p>
            <a:r>
              <a:rPr lang="en-US" dirty="0"/>
              <a:t>The main sequence is a mass sequence: higher-mass stars burn more luminously, and lower-mass stars burn dimmer</a:t>
            </a:r>
          </a:p>
          <a:p>
            <a:endParaRPr lang="en-US" dirty="0"/>
          </a:p>
          <a:p>
            <a:r>
              <a:rPr lang="en-US" dirty="0"/>
              <a:t>	More massive stars live shorter lives on the main sequence</a:t>
            </a:r>
          </a:p>
          <a:p>
            <a:endParaRPr lang="en-US" dirty="0"/>
          </a:p>
          <a:p>
            <a:r>
              <a:rPr lang="en-US" dirty="0"/>
              <a:t>	Less massive stars live longer lives on the main sequence</a:t>
            </a:r>
          </a:p>
          <a:p>
            <a:endParaRPr lang="en-US" dirty="0"/>
          </a:p>
          <a:p>
            <a:r>
              <a:rPr lang="en-US" dirty="0"/>
              <a:t>Know the mass of a giant, know its main sequence lifetime -&gt; 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3047F-6244-7B43-B540-C9C0E88B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225" y="2378659"/>
            <a:ext cx="5906775" cy="4043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0A330-EB7E-D742-8A76-E7EC73B39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660" y="4626864"/>
            <a:ext cx="2599436" cy="786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0A374-3094-D044-8993-E095F3CDD5BE}"/>
              </a:ext>
            </a:extLst>
          </p:cNvPr>
          <p:cNvSpPr txBox="1"/>
          <p:nvPr/>
        </p:nvSpPr>
        <p:spPr>
          <a:xfrm>
            <a:off x="11272684" y="6449732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7992-24EF-254C-B87E-0CFA68D1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the sun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FD206-700E-8C42-814E-02DE692E4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86" y="2370393"/>
            <a:ext cx="3192250" cy="417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FA7A8-9C6C-3D48-AFF5-95408CFCA2F8}"/>
              </a:ext>
            </a:extLst>
          </p:cNvPr>
          <p:cNvSpPr txBox="1"/>
          <p:nvPr/>
        </p:nvSpPr>
        <p:spPr>
          <a:xfrm>
            <a:off x="9255007" y="2720285"/>
            <a:ext cx="22881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92D050"/>
                </a:solidFill>
              </a:rPr>
              <a:t>Main sequence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Hydrogen -&gt; Helium in the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/>
            <a:r>
              <a:rPr lang="en-US" sz="2200" dirty="0"/>
              <a:t>~10 </a:t>
            </a:r>
            <a:r>
              <a:rPr lang="en-US" sz="2200" dirty="0" err="1"/>
              <a:t>Gyr</a:t>
            </a:r>
            <a:endParaRPr lang="en-US" sz="2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F0041A-BAF5-D24F-BDFF-292FF96A08D0}"/>
              </a:ext>
            </a:extLst>
          </p:cNvPr>
          <p:cNvGrpSpPr/>
          <p:nvPr/>
        </p:nvGrpSpPr>
        <p:grpSpPr>
          <a:xfrm>
            <a:off x="648889" y="2259140"/>
            <a:ext cx="3648133" cy="4035676"/>
            <a:chOff x="2260906" y="714375"/>
            <a:chExt cx="4959545" cy="5486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75A0DC-31B0-A74E-8973-37F909F9DD25}"/>
                </a:ext>
              </a:extLst>
            </p:cNvPr>
            <p:cNvSpPr/>
            <p:nvPr/>
          </p:nvSpPr>
          <p:spPr bwMode="auto">
            <a:xfrm>
              <a:off x="2260906" y="1160885"/>
              <a:ext cx="4619206" cy="4619206"/>
            </a:xfrm>
            <a:prstGeom prst="ellipse">
              <a:avLst/>
            </a:prstGeom>
            <a:gradFill>
              <a:gsLst>
                <a:gs pos="48000">
                  <a:schemeClr val="accent2"/>
                </a:gs>
                <a:gs pos="97000">
                  <a:srgbClr val="FF0000"/>
                </a:gs>
              </a:gsLst>
              <a:path path="circle">
                <a:fillToRect l="50000" t="50000" r="50000" b="50000"/>
              </a:path>
            </a:gradFill>
            <a:ln w="12700" cap="flat" cmpd="sng" algn="ctr">
              <a:solidFill>
                <a:schemeClr val="bg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DD43F2-30E0-EC4E-94C9-EC049BA52B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52021" y="1852000"/>
              <a:ext cx="3236976" cy="3236976"/>
            </a:xfrm>
            <a:prstGeom prst="ellipse">
              <a:avLst/>
            </a:prstGeom>
            <a:gradFill>
              <a:gsLst>
                <a:gs pos="33000">
                  <a:schemeClr val="accent6"/>
                </a:gs>
                <a:gs pos="65000">
                  <a:schemeClr val="accent2"/>
                </a:gs>
                <a:gs pos="0">
                  <a:srgbClr val="7030A0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</a:gradFill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2C6B45-7E8F-B643-8A51-70040E800C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94437" y="2894416"/>
              <a:ext cx="1152144" cy="1152144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97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0E4731-074F-E046-8BE2-ED5F795398F3}"/>
                </a:ext>
              </a:extLst>
            </p:cNvPr>
            <p:cNvCxnSpPr>
              <a:cxnSpLocks/>
              <a:stCxn id="9" idx="7"/>
            </p:cNvCxnSpPr>
            <p:nvPr/>
          </p:nvCxnSpPr>
          <p:spPr bwMode="auto">
            <a:xfrm flipV="1">
              <a:off x="4977853" y="2409565"/>
              <a:ext cx="653580" cy="65357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EADACF-C8F3-694F-B418-FFF614A89CC8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 bwMode="auto">
            <a:xfrm flipV="1">
              <a:off x="4570509" y="1852000"/>
              <a:ext cx="0" cy="104241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2505F5-3C23-ED41-B211-D01F149E0099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 bwMode="auto">
            <a:xfrm flipH="1" flipV="1">
              <a:off x="3426065" y="2326044"/>
              <a:ext cx="737100" cy="7371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578956-6A5F-3049-A2CE-BD8F9CA669C3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 bwMode="auto">
            <a:xfrm flipH="1">
              <a:off x="2952021" y="3470488"/>
              <a:ext cx="1042416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B84F3B3-F1C3-8947-87B2-06966E296D8C}"/>
                </a:ext>
              </a:extLst>
            </p:cNvPr>
            <p:cNvCxnSpPr>
              <a:cxnSpLocks/>
              <a:stCxn id="9" idx="3"/>
            </p:cNvCxnSpPr>
            <p:nvPr/>
          </p:nvCxnSpPr>
          <p:spPr bwMode="auto">
            <a:xfrm flipH="1">
              <a:off x="3426065" y="3877832"/>
              <a:ext cx="737100" cy="7371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DBCA78A-E95D-C144-A30A-017E2170750E}"/>
                </a:ext>
              </a:extLst>
            </p:cNvPr>
            <p:cNvCxnSpPr>
              <a:cxnSpLocks/>
              <a:endCxn id="8" idx="4"/>
            </p:cNvCxnSpPr>
            <p:nvPr/>
          </p:nvCxnSpPr>
          <p:spPr bwMode="auto">
            <a:xfrm>
              <a:off x="4570509" y="4046560"/>
              <a:ext cx="0" cy="104241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1A939E-9E3D-1848-9391-F7DA66584385}"/>
                </a:ext>
              </a:extLst>
            </p:cNvPr>
            <p:cNvCxnSpPr>
              <a:cxnSpLocks/>
              <a:stCxn id="9" idx="5"/>
            </p:cNvCxnSpPr>
            <p:nvPr/>
          </p:nvCxnSpPr>
          <p:spPr bwMode="auto">
            <a:xfrm>
              <a:off x="4977853" y="3877832"/>
              <a:ext cx="653580" cy="6535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A45D562-49B2-DB47-AF7E-9DBE4304BD2E}"/>
                </a:ext>
              </a:extLst>
            </p:cNvPr>
            <p:cNvCxnSpPr>
              <a:cxnSpLocks/>
              <a:stCxn id="9" idx="6"/>
            </p:cNvCxnSpPr>
            <p:nvPr/>
          </p:nvCxnSpPr>
          <p:spPr bwMode="auto">
            <a:xfrm>
              <a:off x="5146581" y="3470488"/>
              <a:ext cx="924301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E60EA68-A2E5-7543-BBDE-B851DB619FFC}"/>
                </a:ext>
              </a:extLst>
            </p:cNvPr>
            <p:cNvSpPr/>
            <p:nvPr/>
          </p:nvSpPr>
          <p:spPr bwMode="auto">
            <a:xfrm rot="21000000" flipV="1">
              <a:off x="4114823" y="1214143"/>
              <a:ext cx="228050" cy="640079"/>
            </a:xfrm>
            <a:prstGeom prst="arc">
              <a:avLst>
                <a:gd name="adj1" fmla="val 20597628"/>
                <a:gd name="adj2" fmla="val 10133314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5393970-0A3C-084E-B59B-EF770EB500DA}"/>
                </a:ext>
              </a:extLst>
            </p:cNvPr>
            <p:cNvSpPr/>
            <p:nvPr/>
          </p:nvSpPr>
          <p:spPr bwMode="auto">
            <a:xfrm rot="21000000">
              <a:off x="4115365" y="1214048"/>
              <a:ext cx="228050" cy="640079"/>
            </a:xfrm>
            <a:prstGeom prst="arc">
              <a:avLst>
                <a:gd name="adj1" fmla="val 330270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96DB4EC-C2EA-5F44-AA27-03A22F85307E}"/>
                </a:ext>
              </a:extLst>
            </p:cNvPr>
            <p:cNvSpPr/>
            <p:nvPr/>
          </p:nvSpPr>
          <p:spPr bwMode="auto">
            <a:xfrm>
              <a:off x="4454427" y="1184266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79E553E-8A8E-644F-830B-E686407A3B13}"/>
                </a:ext>
              </a:extLst>
            </p:cNvPr>
            <p:cNvSpPr/>
            <p:nvPr/>
          </p:nvSpPr>
          <p:spPr bwMode="auto">
            <a:xfrm flipV="1">
              <a:off x="4454977" y="1184265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D196CA1B-E5AB-F94A-90B3-CC0685055E8F}"/>
                </a:ext>
              </a:extLst>
            </p:cNvPr>
            <p:cNvSpPr/>
            <p:nvPr/>
          </p:nvSpPr>
          <p:spPr bwMode="auto">
            <a:xfrm rot="20400000">
              <a:off x="3794533" y="1298567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82555E9-E1E3-104A-B2FF-2C80DAD33A3E}"/>
                </a:ext>
              </a:extLst>
            </p:cNvPr>
            <p:cNvSpPr/>
            <p:nvPr/>
          </p:nvSpPr>
          <p:spPr bwMode="auto">
            <a:xfrm rot="20400000" flipV="1">
              <a:off x="3795049" y="1298378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3AF926F2-FD5C-7741-B194-1D7712322B62}"/>
                </a:ext>
              </a:extLst>
            </p:cNvPr>
            <p:cNvSpPr/>
            <p:nvPr/>
          </p:nvSpPr>
          <p:spPr bwMode="auto">
            <a:xfrm rot="19800000" flipV="1">
              <a:off x="3475172" y="1448060"/>
              <a:ext cx="228050" cy="640079"/>
            </a:xfrm>
            <a:prstGeom prst="arc">
              <a:avLst>
                <a:gd name="adj1" fmla="val 20597628"/>
                <a:gd name="adj2" fmla="val 10133314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C6C3355E-E5E3-9146-9355-566D9CAC4FCA}"/>
                </a:ext>
              </a:extLst>
            </p:cNvPr>
            <p:cNvSpPr/>
            <p:nvPr/>
          </p:nvSpPr>
          <p:spPr bwMode="auto">
            <a:xfrm rot="19800000">
              <a:off x="3475648" y="1447787"/>
              <a:ext cx="228050" cy="640079"/>
            </a:xfrm>
            <a:prstGeom prst="arc">
              <a:avLst>
                <a:gd name="adj1" fmla="val 330270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D87B6663-8F24-DA4A-B745-79C3F1C33E7E}"/>
                </a:ext>
              </a:extLst>
            </p:cNvPr>
            <p:cNvSpPr/>
            <p:nvPr/>
          </p:nvSpPr>
          <p:spPr bwMode="auto">
            <a:xfrm rot="19200000">
              <a:off x="3191474" y="1648548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B6BD8948-10ED-F54F-BCEF-E2DF6B3ADC4B}"/>
                </a:ext>
              </a:extLst>
            </p:cNvPr>
            <p:cNvSpPr/>
            <p:nvPr/>
          </p:nvSpPr>
          <p:spPr bwMode="auto">
            <a:xfrm rot="19200000" flipV="1">
              <a:off x="3191894" y="1648193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28469A0-7722-1246-9C4A-B61D717BBDF5}"/>
                </a:ext>
              </a:extLst>
            </p:cNvPr>
            <p:cNvSpPr/>
            <p:nvPr/>
          </p:nvSpPr>
          <p:spPr bwMode="auto">
            <a:xfrm rot="18600000" flipV="1">
              <a:off x="2967859" y="1873695"/>
              <a:ext cx="228050" cy="640079"/>
            </a:xfrm>
            <a:prstGeom prst="arc">
              <a:avLst>
                <a:gd name="adj1" fmla="val 20597628"/>
                <a:gd name="adj2" fmla="val 10133314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D010FDB4-B7F4-F742-A723-0678C9DF3EDF}"/>
                </a:ext>
              </a:extLst>
            </p:cNvPr>
            <p:cNvSpPr/>
            <p:nvPr/>
          </p:nvSpPr>
          <p:spPr bwMode="auto">
            <a:xfrm rot="18600000">
              <a:off x="2968213" y="1873274"/>
              <a:ext cx="228050" cy="640079"/>
            </a:xfrm>
            <a:prstGeom prst="arc">
              <a:avLst>
                <a:gd name="adj1" fmla="val 330270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A0701081-DE80-064D-9F7B-5F8BFF3B5344}"/>
                </a:ext>
              </a:extLst>
            </p:cNvPr>
            <p:cNvSpPr/>
            <p:nvPr/>
          </p:nvSpPr>
          <p:spPr bwMode="auto">
            <a:xfrm rot="18000000">
              <a:off x="2757399" y="2163898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DCBEF86-A57D-5C40-B42F-08E96D301AC7}"/>
                </a:ext>
              </a:extLst>
            </p:cNvPr>
            <p:cNvSpPr/>
            <p:nvPr/>
          </p:nvSpPr>
          <p:spPr bwMode="auto">
            <a:xfrm rot="18000000" flipV="1">
              <a:off x="2757673" y="2163421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2F00374-60C3-0346-AC8E-9AFDD4AA0E83}"/>
                </a:ext>
              </a:extLst>
            </p:cNvPr>
            <p:cNvSpPr/>
            <p:nvPr/>
          </p:nvSpPr>
          <p:spPr bwMode="auto">
            <a:xfrm rot="17400000" flipV="1">
              <a:off x="2618612" y="2464479"/>
              <a:ext cx="228050" cy="640079"/>
            </a:xfrm>
            <a:prstGeom prst="arc">
              <a:avLst>
                <a:gd name="adj1" fmla="val 20597628"/>
                <a:gd name="adj2" fmla="val 10133314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3CDB9590-DE48-BF4D-8D1C-B4B1903DA919}"/>
                </a:ext>
              </a:extLst>
            </p:cNvPr>
            <p:cNvSpPr/>
            <p:nvPr/>
          </p:nvSpPr>
          <p:spPr bwMode="auto">
            <a:xfrm rot="17400000">
              <a:off x="2618801" y="2463962"/>
              <a:ext cx="228050" cy="640079"/>
            </a:xfrm>
            <a:prstGeom prst="arc">
              <a:avLst>
                <a:gd name="adj1" fmla="val 330270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2983A7A1-3CF8-5B4E-B34A-538A044A391A}"/>
                </a:ext>
              </a:extLst>
            </p:cNvPr>
            <p:cNvSpPr/>
            <p:nvPr/>
          </p:nvSpPr>
          <p:spPr bwMode="auto">
            <a:xfrm rot="16800000">
              <a:off x="2528621" y="2799561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08A4233-FA7D-F64A-A7C3-24B44077BCDE}"/>
                </a:ext>
              </a:extLst>
            </p:cNvPr>
            <p:cNvSpPr/>
            <p:nvPr/>
          </p:nvSpPr>
          <p:spPr bwMode="auto">
            <a:xfrm rot="16800000" flipV="1">
              <a:off x="2528715" y="2799020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B9856161-1316-7841-9303-4BB438448D0F}"/>
                </a:ext>
              </a:extLst>
            </p:cNvPr>
            <p:cNvSpPr/>
            <p:nvPr/>
          </p:nvSpPr>
          <p:spPr bwMode="auto">
            <a:xfrm rot="16200000" flipV="1">
              <a:off x="2497985" y="3131019"/>
              <a:ext cx="228050" cy="640079"/>
            </a:xfrm>
            <a:prstGeom prst="arc">
              <a:avLst>
                <a:gd name="adj1" fmla="val 20597628"/>
                <a:gd name="adj2" fmla="val 10133314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948947E4-0688-C842-BB7A-710F7FCE0500}"/>
                </a:ext>
              </a:extLst>
            </p:cNvPr>
            <p:cNvSpPr/>
            <p:nvPr/>
          </p:nvSpPr>
          <p:spPr bwMode="auto">
            <a:xfrm rot="16200000">
              <a:off x="2497986" y="3130470"/>
              <a:ext cx="228050" cy="640079"/>
            </a:xfrm>
            <a:prstGeom prst="arc">
              <a:avLst>
                <a:gd name="adj1" fmla="val 330270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175E589-2F60-5B4A-A0A3-398EFCF33E69}"/>
                </a:ext>
              </a:extLst>
            </p:cNvPr>
            <p:cNvSpPr/>
            <p:nvPr/>
          </p:nvSpPr>
          <p:spPr bwMode="auto">
            <a:xfrm rot="15600000">
              <a:off x="2519414" y="3493670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6723E9D8-BF48-4F49-B586-CE520F113F57}"/>
                </a:ext>
              </a:extLst>
            </p:cNvPr>
            <p:cNvSpPr/>
            <p:nvPr/>
          </p:nvSpPr>
          <p:spPr bwMode="auto">
            <a:xfrm rot="15600000" flipV="1">
              <a:off x="2519318" y="3493129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E1911F7-E3B8-D843-B4C9-8BC635E5DBD3}"/>
                </a:ext>
              </a:extLst>
            </p:cNvPr>
            <p:cNvSpPr/>
            <p:nvPr/>
          </p:nvSpPr>
          <p:spPr bwMode="auto">
            <a:xfrm rot="4200000">
              <a:off x="2607388" y="3815460"/>
              <a:ext cx="228050" cy="640079"/>
            </a:xfrm>
            <a:prstGeom prst="arc">
              <a:avLst>
                <a:gd name="adj1" fmla="val 20597628"/>
                <a:gd name="adj2" fmla="val 10133314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0726747-2F82-074B-BF3D-003D333AE631}"/>
                </a:ext>
              </a:extLst>
            </p:cNvPr>
            <p:cNvSpPr/>
            <p:nvPr/>
          </p:nvSpPr>
          <p:spPr bwMode="auto">
            <a:xfrm rot="4200000" flipV="1">
              <a:off x="2607577" y="3815977"/>
              <a:ext cx="228050" cy="640079"/>
            </a:xfrm>
            <a:prstGeom prst="arc">
              <a:avLst>
                <a:gd name="adj1" fmla="val 330270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4F91E21-6DC2-154F-B4FD-A86D57FFAE07}"/>
                </a:ext>
              </a:extLst>
            </p:cNvPr>
            <p:cNvSpPr/>
            <p:nvPr/>
          </p:nvSpPr>
          <p:spPr bwMode="auto">
            <a:xfrm rot="3600000" flipV="1">
              <a:off x="2757722" y="4132111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92001AC-7449-FD49-A4B7-6A88A4A2080F}"/>
                </a:ext>
              </a:extLst>
            </p:cNvPr>
            <p:cNvSpPr/>
            <p:nvPr/>
          </p:nvSpPr>
          <p:spPr bwMode="auto">
            <a:xfrm rot="3600000">
              <a:off x="2757996" y="4132588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861DB1D6-8894-F243-8F51-3375E7D939E8}"/>
                </a:ext>
              </a:extLst>
            </p:cNvPr>
            <p:cNvSpPr/>
            <p:nvPr/>
          </p:nvSpPr>
          <p:spPr bwMode="auto">
            <a:xfrm rot="600000">
              <a:off x="4110557" y="5086863"/>
              <a:ext cx="228050" cy="640079"/>
            </a:xfrm>
            <a:prstGeom prst="arc">
              <a:avLst>
                <a:gd name="adj1" fmla="val 20597628"/>
                <a:gd name="adj2" fmla="val 10133314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36F12FA8-E2E9-A940-ABDB-EAD3B9F60FF3}"/>
                </a:ext>
              </a:extLst>
            </p:cNvPr>
            <p:cNvSpPr/>
            <p:nvPr/>
          </p:nvSpPr>
          <p:spPr bwMode="auto">
            <a:xfrm rot="600000" flipV="1">
              <a:off x="4111099" y="5086958"/>
              <a:ext cx="228050" cy="640079"/>
            </a:xfrm>
            <a:prstGeom prst="arc">
              <a:avLst>
                <a:gd name="adj1" fmla="val 330270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E7952235-66DE-F54A-9CB8-22DC3DAEB333}"/>
                </a:ext>
              </a:extLst>
            </p:cNvPr>
            <p:cNvSpPr/>
            <p:nvPr/>
          </p:nvSpPr>
          <p:spPr bwMode="auto">
            <a:xfrm rot="1200000" flipV="1">
              <a:off x="3793261" y="4994968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2AC2543-9493-1B42-A978-02EF8183AD55}"/>
                </a:ext>
              </a:extLst>
            </p:cNvPr>
            <p:cNvSpPr/>
            <p:nvPr/>
          </p:nvSpPr>
          <p:spPr bwMode="auto">
            <a:xfrm rot="1200000">
              <a:off x="3793777" y="4995157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49C7696B-68A8-E845-AA92-8F895E630D81}"/>
                </a:ext>
              </a:extLst>
            </p:cNvPr>
            <p:cNvSpPr/>
            <p:nvPr/>
          </p:nvSpPr>
          <p:spPr bwMode="auto">
            <a:xfrm rot="1800000">
              <a:off x="3470218" y="4842169"/>
              <a:ext cx="228050" cy="640079"/>
            </a:xfrm>
            <a:prstGeom prst="arc">
              <a:avLst>
                <a:gd name="adj1" fmla="val 20597628"/>
                <a:gd name="adj2" fmla="val 10133314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BB7170D-66E7-1845-B093-F5E7508D935A}"/>
                </a:ext>
              </a:extLst>
            </p:cNvPr>
            <p:cNvSpPr/>
            <p:nvPr/>
          </p:nvSpPr>
          <p:spPr bwMode="auto">
            <a:xfrm rot="1800000" flipV="1">
              <a:off x="3470694" y="4842442"/>
              <a:ext cx="228050" cy="640079"/>
            </a:xfrm>
            <a:prstGeom prst="arc">
              <a:avLst>
                <a:gd name="adj1" fmla="val 330270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CFE77DD-E826-6444-9414-60EC9C231637}"/>
                </a:ext>
              </a:extLst>
            </p:cNvPr>
            <p:cNvSpPr/>
            <p:nvPr/>
          </p:nvSpPr>
          <p:spPr bwMode="auto">
            <a:xfrm rot="2400000" flipV="1">
              <a:off x="3184382" y="4648413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5379A6BB-2455-6A41-8975-41DE4C76B45C}"/>
                </a:ext>
              </a:extLst>
            </p:cNvPr>
            <p:cNvSpPr/>
            <p:nvPr/>
          </p:nvSpPr>
          <p:spPr bwMode="auto">
            <a:xfrm rot="2400000">
              <a:off x="3184802" y="4648768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7CC1638E-B7A2-FB4D-ADF2-0F1F5E2C33B6}"/>
                </a:ext>
              </a:extLst>
            </p:cNvPr>
            <p:cNvSpPr/>
            <p:nvPr/>
          </p:nvSpPr>
          <p:spPr bwMode="auto">
            <a:xfrm rot="3000000">
              <a:off x="2945670" y="4408692"/>
              <a:ext cx="228050" cy="640079"/>
            </a:xfrm>
            <a:prstGeom prst="arc">
              <a:avLst>
                <a:gd name="adj1" fmla="val 20597628"/>
                <a:gd name="adj2" fmla="val 10133314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1C5F35F8-D614-AC40-B221-A1949EFAE6A8}"/>
                </a:ext>
              </a:extLst>
            </p:cNvPr>
            <p:cNvSpPr/>
            <p:nvPr/>
          </p:nvSpPr>
          <p:spPr bwMode="auto">
            <a:xfrm rot="3000000" flipV="1">
              <a:off x="2946024" y="4409113"/>
              <a:ext cx="228050" cy="640079"/>
            </a:xfrm>
            <a:prstGeom prst="arc">
              <a:avLst>
                <a:gd name="adj1" fmla="val 330270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D30EA94-B63F-1747-9CD4-33D8AFB11D77}"/>
                </a:ext>
              </a:extLst>
            </p:cNvPr>
            <p:cNvSpPr/>
            <p:nvPr/>
          </p:nvSpPr>
          <p:spPr bwMode="auto">
            <a:xfrm flipV="1">
              <a:off x="4461438" y="5120489"/>
              <a:ext cx="228050" cy="640079"/>
            </a:xfrm>
            <a:prstGeom prst="arc">
              <a:avLst>
                <a:gd name="adj1" fmla="val 20597628"/>
                <a:gd name="adj2" fmla="val 10472508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0BE093F-8945-9B45-9715-76B1897F2130}"/>
                </a:ext>
              </a:extLst>
            </p:cNvPr>
            <p:cNvSpPr/>
            <p:nvPr/>
          </p:nvSpPr>
          <p:spPr bwMode="auto">
            <a:xfrm>
              <a:off x="4461988" y="5120490"/>
              <a:ext cx="228050" cy="640079"/>
            </a:xfrm>
            <a:prstGeom prst="arc">
              <a:avLst>
                <a:gd name="adj1" fmla="val 599762"/>
                <a:gd name="adj2" fmla="val 11760879"/>
              </a:avLst>
            </a:prstGeom>
            <a:noFill/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latin typeface="Arial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FB590B6-30A2-9C42-AF2E-96E326D1D983}"/>
                </a:ext>
              </a:extLst>
            </p:cNvPr>
            <p:cNvCxnSpPr/>
            <p:nvPr/>
          </p:nvCxnSpPr>
          <p:spPr bwMode="auto">
            <a:xfrm rot="1320000" flipH="1" flipV="1">
              <a:off x="3795352" y="2092689"/>
              <a:ext cx="737100" cy="7371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B36AC14-F1C1-BC46-B8B3-0B66262B4648}"/>
                </a:ext>
              </a:extLst>
            </p:cNvPr>
            <p:cNvCxnSpPr/>
            <p:nvPr/>
          </p:nvCxnSpPr>
          <p:spPr bwMode="auto">
            <a:xfrm rot="20280000" flipH="1">
              <a:off x="3791295" y="4111187"/>
              <a:ext cx="737100" cy="7371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9EF91C2-1DB1-FE4A-813E-7E1C21ACA282}"/>
                </a:ext>
              </a:extLst>
            </p:cNvPr>
            <p:cNvCxnSpPr/>
            <p:nvPr/>
          </p:nvCxnSpPr>
          <p:spPr bwMode="auto">
            <a:xfrm rot="1320000" flipH="1">
              <a:off x="3046024" y="3033944"/>
              <a:ext cx="1042416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85F8A3-0D6A-BB4D-8133-724E7D3CD93F}"/>
                </a:ext>
              </a:extLst>
            </p:cNvPr>
            <p:cNvCxnSpPr/>
            <p:nvPr/>
          </p:nvCxnSpPr>
          <p:spPr bwMode="auto">
            <a:xfrm rot="20280000" flipH="1" flipV="1">
              <a:off x="3029827" y="3895837"/>
              <a:ext cx="1042416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052C598-F93A-BB44-AC31-55E864294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10101"/>
                </a:clrFrom>
                <a:clrTo>
                  <a:srgbClr val="01010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67" r="2044"/>
            <a:stretch/>
          </p:blipFill>
          <p:spPr>
            <a:xfrm>
              <a:off x="4576615" y="714375"/>
              <a:ext cx="2643836" cy="5486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3B9FCC-A880-344E-803C-A7C2ACF929DB}"/>
                </a:ext>
              </a:extLst>
            </p:cNvPr>
            <p:cNvSpPr txBox="1"/>
            <p:nvPr/>
          </p:nvSpPr>
          <p:spPr>
            <a:xfrm>
              <a:off x="3954387" y="330121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</a:rPr>
                <a:t>Core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1F9DE2-9369-4A43-AED3-6087E4BEE6FE}"/>
                </a:ext>
              </a:extLst>
            </p:cNvPr>
            <p:cNvSpPr txBox="1"/>
            <p:nvPr/>
          </p:nvSpPr>
          <p:spPr>
            <a:xfrm rot="18900000">
              <a:off x="2446215" y="2016712"/>
              <a:ext cx="161114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</a:rPr>
                <a:t>Convective Zone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E5C34F-993D-D845-9375-E75D98C4681A}"/>
                </a:ext>
              </a:extLst>
            </p:cNvPr>
            <p:cNvSpPr txBox="1"/>
            <p:nvPr/>
          </p:nvSpPr>
          <p:spPr>
            <a:xfrm>
              <a:off x="4682477" y="1976153"/>
              <a:ext cx="1374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</a:rPr>
                <a:t>Photosphere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118015-8086-A847-BA56-0E0206224B57}"/>
                </a:ext>
              </a:extLst>
            </p:cNvPr>
            <p:cNvSpPr txBox="1"/>
            <p:nvPr/>
          </p:nvSpPr>
          <p:spPr>
            <a:xfrm>
              <a:off x="3306662" y="2539736"/>
              <a:ext cx="8385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Radiative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Zone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833A272-1C09-5148-ACFC-60745712FEF3}"/>
              </a:ext>
            </a:extLst>
          </p:cNvPr>
          <p:cNvSpPr txBox="1"/>
          <p:nvPr/>
        </p:nvSpPr>
        <p:spPr>
          <a:xfrm>
            <a:off x="11272684" y="6449732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1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DB027-F18E-5B41-BCB9-19854B9B7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33"/>
          <a:stretch/>
        </p:blipFill>
        <p:spPr>
          <a:xfrm>
            <a:off x="4587450" y="784835"/>
            <a:ext cx="4176985" cy="5288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BAECD-8E35-9E45-9F4C-1D2EAFB6CF46}"/>
              </a:ext>
            </a:extLst>
          </p:cNvPr>
          <p:cNvSpPr txBox="1"/>
          <p:nvPr/>
        </p:nvSpPr>
        <p:spPr>
          <a:xfrm>
            <a:off x="9180576" y="2551837"/>
            <a:ext cx="23774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92D050"/>
                </a:solidFill>
              </a:rPr>
              <a:t>Red giant branch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Hydrogen -&gt; Helium in a shell around the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	~1 </a:t>
            </a:r>
            <a:r>
              <a:rPr lang="en-US" sz="2200" dirty="0" err="1"/>
              <a:t>Gyr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51BE47-51BE-5A47-867B-6AA5FEC3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85" y="2048256"/>
            <a:ext cx="3251200" cy="325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8743AA-6337-6C42-8F46-6432C9724ECA}"/>
              </a:ext>
            </a:extLst>
          </p:cNvPr>
          <p:cNvSpPr txBox="1"/>
          <p:nvPr/>
        </p:nvSpPr>
        <p:spPr>
          <a:xfrm>
            <a:off x="11272684" y="6449732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3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DBC3C-0697-8C40-9C20-B0D72EB6B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00"/>
          <a:stretch/>
        </p:blipFill>
        <p:spPr>
          <a:xfrm>
            <a:off x="5198872" y="1014325"/>
            <a:ext cx="3945128" cy="5167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E406A-FE10-2240-86F7-A247EB05C0CD}"/>
              </a:ext>
            </a:extLst>
          </p:cNvPr>
          <p:cNvSpPr txBox="1"/>
          <p:nvPr/>
        </p:nvSpPr>
        <p:spPr>
          <a:xfrm>
            <a:off x="9546336" y="2544008"/>
            <a:ext cx="20187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92D050"/>
                </a:solidFill>
              </a:rPr>
              <a:t>Red clump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 Helium -&gt; Carbon in the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/>
            <a:r>
              <a:rPr lang="en-US" sz="2200" dirty="0"/>
              <a:t>~100 </a:t>
            </a:r>
            <a:r>
              <a:rPr lang="en-US" sz="2200" dirty="0" err="1"/>
              <a:t>Myr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9CF25E-5D8A-7B45-9304-7FA0495A8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72" y="1763866"/>
            <a:ext cx="3945128" cy="394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EF5070-D925-A34D-94CD-B64FA37A0D3A}"/>
              </a:ext>
            </a:extLst>
          </p:cNvPr>
          <p:cNvSpPr txBox="1"/>
          <p:nvPr/>
        </p:nvSpPr>
        <p:spPr>
          <a:xfrm>
            <a:off x="11272684" y="6449732"/>
            <a:ext cx="1838632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Pogge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9452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22622</TotalTime>
  <Words>1455</Words>
  <Application>Microsoft Macintosh PowerPoint</Application>
  <PresentationFormat>Widescreen</PresentationFormat>
  <Paragraphs>314</Paragraphs>
  <Slides>42</Slides>
  <Notes>40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Cambria Math</vt:lpstr>
      <vt:lpstr>Gill Sans MT</vt:lpstr>
      <vt:lpstr>Helvetica</vt:lpstr>
      <vt:lpstr>Helvetica Neue</vt:lpstr>
      <vt:lpstr>Helvetica Neue Medium</vt:lpstr>
      <vt:lpstr>Palatino</vt:lpstr>
      <vt:lpstr>Parcel</vt:lpstr>
      <vt:lpstr>red giant asteroseismology and the galaxy</vt:lpstr>
      <vt:lpstr>Our galaxy</vt:lpstr>
      <vt:lpstr>Intro to stars</vt:lpstr>
      <vt:lpstr>PowerPoint Presentation</vt:lpstr>
      <vt:lpstr>The sun</vt:lpstr>
      <vt:lpstr>Hertzsprung-Russell diagram</vt:lpstr>
      <vt:lpstr>The life of the sun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GAIA REVOLUTION</vt:lpstr>
      <vt:lpstr>Gaia “Revolution”</vt:lpstr>
      <vt:lpstr>PowerPoint Presentation</vt:lpstr>
      <vt:lpstr>PowerPoint Presentation</vt:lpstr>
      <vt:lpstr>PowerPoint Presentation</vt:lpstr>
      <vt:lpstr>PowerPoint Presentation</vt:lpstr>
      <vt:lpstr>Red giant distances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Kepler/K2 revolution</vt:lpstr>
      <vt:lpstr>PowerPoint Presentation</vt:lpstr>
      <vt:lpstr>K2 galactic archaeology program</vt:lpstr>
      <vt:lpstr>PowerPoint Presentation</vt:lpstr>
      <vt:lpstr>PowerPoint Presentation</vt:lpstr>
      <vt:lpstr>Asteroseismology: Dnu</vt:lpstr>
      <vt:lpstr>Asteroseismology: scaling relations</vt:lpstr>
      <vt:lpstr>BAM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and future asteroseismology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Self-consistent radius and distance scales from red giant asteroseismology using K2, Kepler and Gaia</dc:title>
  <dc:creator>Zinn, Joel C.</dc:creator>
  <cp:lastModifiedBy>Zinn, Joel C.</cp:lastModifiedBy>
  <cp:revision>304</cp:revision>
  <dcterms:created xsi:type="dcterms:W3CDTF">2018-11-30T14:49:40Z</dcterms:created>
  <dcterms:modified xsi:type="dcterms:W3CDTF">2019-08-21T02:15:15Z</dcterms:modified>
</cp:coreProperties>
</file>